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7.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9.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20" r:id="rId5"/>
    <p:sldMasterId id="2147483738" r:id="rId6"/>
    <p:sldMasterId id="2147483756" r:id="rId7"/>
    <p:sldMasterId id="2147483774" r:id="rId8"/>
    <p:sldMasterId id="2147483786" r:id="rId9"/>
  </p:sldMasterIdLst>
  <p:sldIdLst>
    <p:sldId id="256" r:id="rId10"/>
    <p:sldId id="262" r:id="rId11"/>
    <p:sldId id="257" r:id="rId12"/>
    <p:sldId id="258" r:id="rId13"/>
    <p:sldId id="260" r:id="rId14"/>
    <p:sldId id="259" r:id="rId15"/>
    <p:sldId id="261" r:id="rId16"/>
    <p:sldId id="263" r:id="rId17"/>
    <p:sldId id="265" r:id="rId18"/>
    <p:sldId id="264" r:id="rId19"/>
    <p:sldId id="266" r:id="rId20"/>
    <p:sldId id="267" r:id="rId21"/>
    <p:sldId id="269" r:id="rId22"/>
    <p:sldId id="268" r:id="rId23"/>
    <p:sldId id="275" r:id="rId24"/>
    <p:sldId id="276" r:id="rId25"/>
    <p:sldId id="277" r:id="rId26"/>
    <p:sldId id="278" r:id="rId27"/>
    <p:sldId id="273" r:id="rId28"/>
    <p:sldId id="270" r:id="rId29"/>
    <p:sldId id="274" r:id="rId30"/>
    <p:sldId id="28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94E4"/>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24" autoAdjust="0"/>
  </p:normalViewPr>
  <p:slideViewPr>
    <p:cSldViewPr snapToGrid="0">
      <p:cViewPr varScale="1">
        <p:scale>
          <a:sx n="76" d="100"/>
          <a:sy n="76" d="100"/>
        </p:scale>
        <p:origin x="94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tableStyles" Target="tableStyles.xml"/><Relationship Id="rId8" Type="http://schemas.openxmlformats.org/officeDocument/2006/relationships/slideMaster" Target="slideMasters/slideMaster8.xml"/></Relationships>
</file>

<file path=ppt/diagrams/_rels/data3.xml.rels><?xml version="1.0" encoding="UTF-8" standalone="yes"?>
<Relationships xmlns="http://schemas.openxmlformats.org/package/2006/relationships"><Relationship Id="rId1" Type="http://schemas.openxmlformats.org/officeDocument/2006/relationships/image" Target="../media/image21.jpg"/></Relationships>
</file>

<file path=ppt/diagrams/_rels/data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image" Target="../media/image27.jpg"/></Relationships>
</file>

<file path=ppt/diagrams/_rels/drawing3.xml.rels><?xml version="1.0" encoding="UTF-8" standalone="yes"?>
<Relationships xmlns="http://schemas.openxmlformats.org/package/2006/relationships"><Relationship Id="rId1" Type="http://schemas.openxmlformats.org/officeDocument/2006/relationships/image" Target="../media/image21.jpg"/></Relationships>
</file>

<file path=ppt/diagrams/_rels/drawing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image" Target="../media/image27.jp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EA4AC2-AD93-4FEF-8C35-42B3FEE067D7}" type="doc">
      <dgm:prSet loTypeId="urn:microsoft.com/office/officeart/2008/layout/LinedList" loCatId="list" qsTypeId="urn:microsoft.com/office/officeart/2005/8/quickstyle/simple2" qsCatId="simple" csTypeId="urn:microsoft.com/office/officeart/2005/8/colors/accent3_2" csCatId="accent3" phldr="1"/>
      <dgm:spPr/>
      <dgm:t>
        <a:bodyPr/>
        <a:lstStyle/>
        <a:p>
          <a:endParaRPr lang="en-US"/>
        </a:p>
      </dgm:t>
    </dgm:pt>
    <dgm:pt modelId="{7A6825D2-158B-4077-B7C0-8963BC24C759}">
      <dgm:prSet/>
      <dgm:spPr/>
      <dgm:t>
        <a:bodyPr/>
        <a:lstStyle/>
        <a:p>
          <a:r>
            <a:rPr lang="en-US" b="1" u="sng"/>
            <a:t>BOOK TITLE</a:t>
          </a:r>
          <a:endParaRPr lang="en-US"/>
        </a:p>
      </dgm:t>
    </dgm:pt>
    <dgm:pt modelId="{0EB420CE-3CFA-4522-ACC6-2D280C30BB23}" type="parTrans" cxnId="{8559D348-3429-4925-92FB-4019232562A7}">
      <dgm:prSet/>
      <dgm:spPr/>
      <dgm:t>
        <a:bodyPr/>
        <a:lstStyle/>
        <a:p>
          <a:endParaRPr lang="en-US"/>
        </a:p>
      </dgm:t>
    </dgm:pt>
    <dgm:pt modelId="{5CE1CB82-C95F-4231-A0C1-DB1B854EA66A}" type="sibTrans" cxnId="{8559D348-3429-4925-92FB-4019232562A7}">
      <dgm:prSet/>
      <dgm:spPr/>
      <dgm:t>
        <a:bodyPr/>
        <a:lstStyle/>
        <a:p>
          <a:endParaRPr lang="en-US"/>
        </a:p>
      </dgm:t>
    </dgm:pt>
    <dgm:pt modelId="{807D7833-06B7-4B48-937B-2E61B7E09D81}">
      <dgm:prSet/>
      <dgm:spPr/>
      <dgm:t>
        <a:bodyPr/>
        <a:lstStyle/>
        <a:p>
          <a:r>
            <a:rPr lang="en-US" b="1">
              <a:effectLst>
                <a:outerShdw blurRad="38100" dist="38100" dir="2700000" algn="tl">
                  <a:srgbClr val="000000">
                    <a:alpha val="43137"/>
                  </a:srgbClr>
                </a:outerShdw>
              </a:effectLst>
            </a:rPr>
            <a:t>FOLLOWING EMBODDIED DISCIPLESHIP IN A DIGITAL AGE</a:t>
          </a:r>
          <a:endParaRPr lang="en-US">
            <a:effectLst>
              <a:outerShdw blurRad="38100" dist="38100" dir="2700000" algn="tl">
                <a:srgbClr val="000000">
                  <a:alpha val="43137"/>
                </a:srgbClr>
              </a:outerShdw>
            </a:effectLst>
          </a:endParaRPr>
        </a:p>
      </dgm:t>
    </dgm:pt>
    <dgm:pt modelId="{245018F9-2518-4701-BA64-F4022419D13E}" type="parTrans" cxnId="{DB685887-8575-43DB-8315-4B240AA324E7}">
      <dgm:prSet/>
      <dgm:spPr/>
      <dgm:t>
        <a:bodyPr/>
        <a:lstStyle/>
        <a:p>
          <a:endParaRPr lang="en-US"/>
        </a:p>
      </dgm:t>
    </dgm:pt>
    <dgm:pt modelId="{CB0B2B58-6BE7-4802-9AA0-A73CA7F8CB43}" type="sibTrans" cxnId="{DB685887-8575-43DB-8315-4B240AA324E7}">
      <dgm:prSet/>
      <dgm:spPr/>
      <dgm:t>
        <a:bodyPr/>
        <a:lstStyle/>
        <a:p>
          <a:endParaRPr lang="en-US"/>
        </a:p>
      </dgm:t>
    </dgm:pt>
    <dgm:pt modelId="{9F621E8D-3488-4649-99C6-5F715A8A8FBF}" type="pres">
      <dgm:prSet presAssocID="{49EA4AC2-AD93-4FEF-8C35-42B3FEE067D7}" presName="vert0" presStyleCnt="0">
        <dgm:presLayoutVars>
          <dgm:dir/>
          <dgm:animOne val="branch"/>
          <dgm:animLvl val="lvl"/>
        </dgm:presLayoutVars>
      </dgm:prSet>
      <dgm:spPr/>
    </dgm:pt>
    <dgm:pt modelId="{97872318-E2C0-4DC9-ADBC-9BBBF5993EF9}" type="pres">
      <dgm:prSet presAssocID="{7A6825D2-158B-4077-B7C0-8963BC24C759}" presName="thickLine" presStyleLbl="alignNode1" presStyleIdx="0" presStyleCnt="2"/>
      <dgm:spPr/>
    </dgm:pt>
    <dgm:pt modelId="{98788F6F-8EDA-494E-9B25-B8C8B7D4565B}" type="pres">
      <dgm:prSet presAssocID="{7A6825D2-158B-4077-B7C0-8963BC24C759}" presName="horz1" presStyleCnt="0"/>
      <dgm:spPr/>
    </dgm:pt>
    <dgm:pt modelId="{36FF0182-F672-4964-9047-0AB01FDE7219}" type="pres">
      <dgm:prSet presAssocID="{7A6825D2-158B-4077-B7C0-8963BC24C759}" presName="tx1" presStyleLbl="revTx" presStyleIdx="0" presStyleCnt="2"/>
      <dgm:spPr/>
    </dgm:pt>
    <dgm:pt modelId="{4F43944D-B2DD-49A3-B3F3-C803465C828E}" type="pres">
      <dgm:prSet presAssocID="{7A6825D2-158B-4077-B7C0-8963BC24C759}" presName="vert1" presStyleCnt="0"/>
      <dgm:spPr/>
    </dgm:pt>
    <dgm:pt modelId="{7135B8AB-81C4-4837-95D3-C8F95D9FA42E}" type="pres">
      <dgm:prSet presAssocID="{807D7833-06B7-4B48-937B-2E61B7E09D81}" presName="thickLine" presStyleLbl="alignNode1" presStyleIdx="1" presStyleCnt="2"/>
      <dgm:spPr/>
    </dgm:pt>
    <dgm:pt modelId="{6FBEDF2C-E99E-4B5A-BCC5-86077E22B99D}" type="pres">
      <dgm:prSet presAssocID="{807D7833-06B7-4B48-937B-2E61B7E09D81}" presName="horz1" presStyleCnt="0"/>
      <dgm:spPr/>
    </dgm:pt>
    <dgm:pt modelId="{38576F41-0863-42A8-B7A8-DF609859EA9E}" type="pres">
      <dgm:prSet presAssocID="{807D7833-06B7-4B48-937B-2E61B7E09D81}" presName="tx1" presStyleLbl="revTx" presStyleIdx="1" presStyleCnt="2"/>
      <dgm:spPr/>
    </dgm:pt>
    <dgm:pt modelId="{431753B1-D55E-4097-9781-1BF4F4E068D2}" type="pres">
      <dgm:prSet presAssocID="{807D7833-06B7-4B48-937B-2E61B7E09D81}" presName="vert1" presStyleCnt="0"/>
      <dgm:spPr/>
    </dgm:pt>
  </dgm:ptLst>
  <dgm:cxnLst>
    <dgm:cxn modelId="{6B87605D-939D-40A3-BF46-417E942A6EE9}" type="presOf" srcId="{7A6825D2-158B-4077-B7C0-8963BC24C759}" destId="{36FF0182-F672-4964-9047-0AB01FDE7219}" srcOrd="0" destOrd="0" presId="urn:microsoft.com/office/officeart/2008/layout/LinedList"/>
    <dgm:cxn modelId="{7CC6A146-17B6-444A-A781-8B9796692458}" type="presOf" srcId="{807D7833-06B7-4B48-937B-2E61B7E09D81}" destId="{38576F41-0863-42A8-B7A8-DF609859EA9E}" srcOrd="0" destOrd="0" presId="urn:microsoft.com/office/officeart/2008/layout/LinedList"/>
    <dgm:cxn modelId="{8559D348-3429-4925-92FB-4019232562A7}" srcId="{49EA4AC2-AD93-4FEF-8C35-42B3FEE067D7}" destId="{7A6825D2-158B-4077-B7C0-8963BC24C759}" srcOrd="0" destOrd="0" parTransId="{0EB420CE-3CFA-4522-ACC6-2D280C30BB23}" sibTransId="{5CE1CB82-C95F-4231-A0C1-DB1B854EA66A}"/>
    <dgm:cxn modelId="{DB685887-8575-43DB-8315-4B240AA324E7}" srcId="{49EA4AC2-AD93-4FEF-8C35-42B3FEE067D7}" destId="{807D7833-06B7-4B48-937B-2E61B7E09D81}" srcOrd="1" destOrd="0" parTransId="{245018F9-2518-4701-BA64-F4022419D13E}" sibTransId="{CB0B2B58-6BE7-4802-9AA0-A73CA7F8CB43}"/>
    <dgm:cxn modelId="{F1CE61A4-016A-4753-A2A8-F219745DD387}" type="presOf" srcId="{49EA4AC2-AD93-4FEF-8C35-42B3FEE067D7}" destId="{9F621E8D-3488-4649-99C6-5F715A8A8FBF}" srcOrd="0" destOrd="0" presId="urn:microsoft.com/office/officeart/2008/layout/LinedList"/>
    <dgm:cxn modelId="{C1DE1905-514B-4DF1-B2D7-81166083334A}" type="presParOf" srcId="{9F621E8D-3488-4649-99C6-5F715A8A8FBF}" destId="{97872318-E2C0-4DC9-ADBC-9BBBF5993EF9}" srcOrd="0" destOrd="0" presId="urn:microsoft.com/office/officeart/2008/layout/LinedList"/>
    <dgm:cxn modelId="{A1090D44-8833-44A0-975E-A17778487599}" type="presParOf" srcId="{9F621E8D-3488-4649-99C6-5F715A8A8FBF}" destId="{98788F6F-8EDA-494E-9B25-B8C8B7D4565B}" srcOrd="1" destOrd="0" presId="urn:microsoft.com/office/officeart/2008/layout/LinedList"/>
    <dgm:cxn modelId="{4D28E499-B8F4-42C9-B3CA-879629B249F9}" type="presParOf" srcId="{98788F6F-8EDA-494E-9B25-B8C8B7D4565B}" destId="{36FF0182-F672-4964-9047-0AB01FDE7219}" srcOrd="0" destOrd="0" presId="urn:microsoft.com/office/officeart/2008/layout/LinedList"/>
    <dgm:cxn modelId="{A9DE90BD-BD6D-44C2-A8EF-EB9B6A3B5BEF}" type="presParOf" srcId="{98788F6F-8EDA-494E-9B25-B8C8B7D4565B}" destId="{4F43944D-B2DD-49A3-B3F3-C803465C828E}" srcOrd="1" destOrd="0" presId="urn:microsoft.com/office/officeart/2008/layout/LinedList"/>
    <dgm:cxn modelId="{E26FD938-AB1D-440B-9262-46082ADD0147}" type="presParOf" srcId="{9F621E8D-3488-4649-99C6-5F715A8A8FBF}" destId="{7135B8AB-81C4-4837-95D3-C8F95D9FA42E}" srcOrd="2" destOrd="0" presId="urn:microsoft.com/office/officeart/2008/layout/LinedList"/>
    <dgm:cxn modelId="{13EA6C8D-74A0-4C2B-81BA-D271A5370D08}" type="presParOf" srcId="{9F621E8D-3488-4649-99C6-5F715A8A8FBF}" destId="{6FBEDF2C-E99E-4B5A-BCC5-86077E22B99D}" srcOrd="3" destOrd="0" presId="urn:microsoft.com/office/officeart/2008/layout/LinedList"/>
    <dgm:cxn modelId="{BE290769-13E6-416C-A976-27A5F1B69DFD}" type="presParOf" srcId="{6FBEDF2C-E99E-4B5A-BCC5-86077E22B99D}" destId="{38576F41-0863-42A8-B7A8-DF609859EA9E}" srcOrd="0" destOrd="0" presId="urn:microsoft.com/office/officeart/2008/layout/LinedList"/>
    <dgm:cxn modelId="{2011EE00-4A6A-48FB-AC70-36C1D637BA5B}" type="presParOf" srcId="{6FBEDF2C-E99E-4B5A-BCC5-86077E22B99D}" destId="{431753B1-D55E-4097-9781-1BF4F4E068D2}" srcOrd="1" destOrd="0" presId="urn:microsoft.com/office/officeart/2008/layout/Lin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EFAEF3-EBDF-4E72-86FC-2D4C4B5E027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FCA66E7-B991-4FFD-AED4-CF54E6B4CB45}">
      <dgm:prSet/>
      <dgm:spPr>
        <a:solidFill>
          <a:srgbClr val="FFFF00"/>
        </a:solidFill>
      </dgm:spPr>
      <dgm:t>
        <a:bodyPr/>
        <a:lstStyle/>
        <a:p>
          <a:r>
            <a:rPr lang="en-US" b="1" dirty="0">
              <a:solidFill>
                <a:srgbClr val="FF0000"/>
              </a:solidFill>
            </a:rPr>
            <a:t>Jason </a:t>
          </a:r>
          <a:r>
            <a:rPr lang="en-US" b="1" dirty="0" err="1">
              <a:solidFill>
                <a:srgbClr val="FF0000"/>
              </a:solidFill>
            </a:rPr>
            <a:t>Byassee</a:t>
          </a:r>
          <a:r>
            <a:rPr lang="en-US" b="1" dirty="0">
              <a:solidFill>
                <a:srgbClr val="FF0000"/>
              </a:solidFill>
            </a:rPr>
            <a:t> and Andria Irwin </a:t>
          </a:r>
          <a:r>
            <a:rPr lang="en-US" b="1" dirty="0">
              <a:solidFill>
                <a:schemeClr val="bg2"/>
              </a:solidFill>
            </a:rPr>
            <a:t>(Intergenerational authors, a concept worth-imitating by Youth Workers). </a:t>
          </a:r>
          <a:endParaRPr lang="en-US" dirty="0">
            <a:solidFill>
              <a:schemeClr val="bg2"/>
            </a:solidFill>
          </a:endParaRPr>
        </a:p>
      </dgm:t>
    </dgm:pt>
    <dgm:pt modelId="{C562F8F0-E0CC-490D-8D49-5A3907240243}" type="parTrans" cxnId="{2386499E-709B-4A0B-9889-AFB325A404E2}">
      <dgm:prSet/>
      <dgm:spPr/>
      <dgm:t>
        <a:bodyPr/>
        <a:lstStyle/>
        <a:p>
          <a:endParaRPr lang="en-US"/>
        </a:p>
      </dgm:t>
    </dgm:pt>
    <dgm:pt modelId="{EDA3AE45-16F1-48C0-9E15-A8841FB8B71B}" type="sibTrans" cxnId="{2386499E-709B-4A0B-9889-AFB325A404E2}">
      <dgm:prSet/>
      <dgm:spPr/>
      <dgm:t>
        <a:bodyPr/>
        <a:lstStyle/>
        <a:p>
          <a:endParaRPr lang="en-US"/>
        </a:p>
      </dgm:t>
    </dgm:pt>
    <dgm:pt modelId="{001F6B96-E99F-4971-8ADB-2DE5C8B167E4}">
      <dgm:prSet/>
      <dgm:spPr>
        <a:solidFill>
          <a:srgbClr val="FFFF00"/>
        </a:solidFill>
      </dgm:spPr>
      <dgm:t>
        <a:bodyPr/>
        <a:lstStyle/>
        <a:p>
          <a:r>
            <a:rPr lang="en-US" dirty="0">
              <a:solidFill>
                <a:schemeClr val="bg2"/>
              </a:solidFill>
            </a:rPr>
            <a:t>Jason had been a prolific writer for several blogs and Christian Media Houses before becoming a Pastor. </a:t>
          </a:r>
        </a:p>
      </dgm:t>
    </dgm:pt>
    <dgm:pt modelId="{E16BDC5C-1A7B-4B3A-B56E-41F49A14CB2C}" type="parTrans" cxnId="{18E06246-C544-4300-BA6E-3D16796E0D93}">
      <dgm:prSet/>
      <dgm:spPr/>
      <dgm:t>
        <a:bodyPr/>
        <a:lstStyle/>
        <a:p>
          <a:endParaRPr lang="en-US"/>
        </a:p>
      </dgm:t>
    </dgm:pt>
    <dgm:pt modelId="{6FD3DA27-4497-43DD-9E38-F2C909640298}" type="sibTrans" cxnId="{18E06246-C544-4300-BA6E-3D16796E0D93}">
      <dgm:prSet/>
      <dgm:spPr/>
      <dgm:t>
        <a:bodyPr/>
        <a:lstStyle/>
        <a:p>
          <a:endParaRPr lang="en-US"/>
        </a:p>
      </dgm:t>
    </dgm:pt>
    <dgm:pt modelId="{7E98133D-BEA4-452A-85E4-A01FEEE3DE4F}">
      <dgm:prSet/>
      <dgm:spPr>
        <a:solidFill>
          <a:srgbClr val="FFFF00"/>
        </a:solidFill>
      </dgm:spPr>
      <dgm:t>
        <a:bodyPr/>
        <a:lstStyle/>
        <a:p>
          <a:r>
            <a:rPr lang="en-US" dirty="0">
              <a:solidFill>
                <a:schemeClr val="bg2"/>
              </a:solidFill>
            </a:rPr>
            <a:t>For Andria, it is her first time writing a book. She was born as a digital native, used her technological prowess but Jason tapped her abilities to focus them into the book.</a:t>
          </a:r>
        </a:p>
      </dgm:t>
    </dgm:pt>
    <dgm:pt modelId="{A477D79E-EEAE-4C45-951B-9252CE911F96}" type="parTrans" cxnId="{A6703E51-FE3F-4059-BD38-DD3484CAE0E9}">
      <dgm:prSet/>
      <dgm:spPr/>
      <dgm:t>
        <a:bodyPr/>
        <a:lstStyle/>
        <a:p>
          <a:endParaRPr lang="en-US"/>
        </a:p>
      </dgm:t>
    </dgm:pt>
    <dgm:pt modelId="{D650D2F4-94B5-4E09-8B3D-96FAB0F76F06}" type="sibTrans" cxnId="{A6703E51-FE3F-4059-BD38-DD3484CAE0E9}">
      <dgm:prSet/>
      <dgm:spPr/>
      <dgm:t>
        <a:bodyPr/>
        <a:lstStyle/>
        <a:p>
          <a:endParaRPr lang="en-US"/>
        </a:p>
      </dgm:t>
    </dgm:pt>
    <dgm:pt modelId="{A5623C9A-3053-4730-95E6-EB7F017CD6B7}" type="pres">
      <dgm:prSet presAssocID="{73EFAEF3-EBDF-4E72-86FC-2D4C4B5E027E}" presName="linear" presStyleCnt="0">
        <dgm:presLayoutVars>
          <dgm:animLvl val="lvl"/>
          <dgm:resizeHandles val="exact"/>
        </dgm:presLayoutVars>
      </dgm:prSet>
      <dgm:spPr/>
    </dgm:pt>
    <dgm:pt modelId="{6B036171-065F-4801-98AE-CB6FD23FDCA7}" type="pres">
      <dgm:prSet presAssocID="{CFCA66E7-B991-4FFD-AED4-CF54E6B4CB45}" presName="parentText" presStyleLbl="node1" presStyleIdx="0" presStyleCnt="3" custLinFactY="-2094" custLinFactNeighborX="-235" custLinFactNeighborY="-100000">
        <dgm:presLayoutVars>
          <dgm:chMax val="0"/>
          <dgm:bulletEnabled val="1"/>
        </dgm:presLayoutVars>
      </dgm:prSet>
      <dgm:spPr/>
    </dgm:pt>
    <dgm:pt modelId="{7D03B682-FE87-401B-AE6F-D251F98CCEE5}" type="pres">
      <dgm:prSet presAssocID="{EDA3AE45-16F1-48C0-9E15-A8841FB8B71B}" presName="spacer" presStyleCnt="0"/>
      <dgm:spPr/>
    </dgm:pt>
    <dgm:pt modelId="{483D008F-F528-45EA-B6B6-E5E5324F9073}" type="pres">
      <dgm:prSet presAssocID="{001F6B96-E99F-4971-8ADB-2DE5C8B167E4}" presName="parentText" presStyleLbl="node1" presStyleIdx="1" presStyleCnt="3">
        <dgm:presLayoutVars>
          <dgm:chMax val="0"/>
          <dgm:bulletEnabled val="1"/>
        </dgm:presLayoutVars>
      </dgm:prSet>
      <dgm:spPr/>
    </dgm:pt>
    <dgm:pt modelId="{439672BD-94F3-4965-AE7B-6D148B175F2D}" type="pres">
      <dgm:prSet presAssocID="{6FD3DA27-4497-43DD-9E38-F2C909640298}" presName="spacer" presStyleCnt="0"/>
      <dgm:spPr/>
    </dgm:pt>
    <dgm:pt modelId="{6913E856-F579-40ED-92E5-1C0D42BA6C54}" type="pres">
      <dgm:prSet presAssocID="{7E98133D-BEA4-452A-85E4-A01FEEE3DE4F}" presName="parentText" presStyleLbl="node1" presStyleIdx="2" presStyleCnt="3" custLinFactY="16601" custLinFactNeighborX="-118" custLinFactNeighborY="100000">
        <dgm:presLayoutVars>
          <dgm:chMax val="0"/>
          <dgm:bulletEnabled val="1"/>
        </dgm:presLayoutVars>
      </dgm:prSet>
      <dgm:spPr/>
    </dgm:pt>
  </dgm:ptLst>
  <dgm:cxnLst>
    <dgm:cxn modelId="{18E06246-C544-4300-BA6E-3D16796E0D93}" srcId="{73EFAEF3-EBDF-4E72-86FC-2D4C4B5E027E}" destId="{001F6B96-E99F-4971-8ADB-2DE5C8B167E4}" srcOrd="1" destOrd="0" parTransId="{E16BDC5C-1A7B-4B3A-B56E-41F49A14CB2C}" sibTransId="{6FD3DA27-4497-43DD-9E38-F2C909640298}"/>
    <dgm:cxn modelId="{DF48E949-29A7-4D34-804F-4700689E82FC}" type="presOf" srcId="{7E98133D-BEA4-452A-85E4-A01FEEE3DE4F}" destId="{6913E856-F579-40ED-92E5-1C0D42BA6C54}" srcOrd="0" destOrd="0" presId="urn:microsoft.com/office/officeart/2005/8/layout/vList2"/>
    <dgm:cxn modelId="{A6703E51-FE3F-4059-BD38-DD3484CAE0E9}" srcId="{73EFAEF3-EBDF-4E72-86FC-2D4C4B5E027E}" destId="{7E98133D-BEA4-452A-85E4-A01FEEE3DE4F}" srcOrd="2" destOrd="0" parTransId="{A477D79E-EEAE-4C45-951B-9252CE911F96}" sibTransId="{D650D2F4-94B5-4E09-8B3D-96FAB0F76F06}"/>
    <dgm:cxn modelId="{D7349979-3CFA-473B-9DF6-25C722313815}" type="presOf" srcId="{001F6B96-E99F-4971-8ADB-2DE5C8B167E4}" destId="{483D008F-F528-45EA-B6B6-E5E5324F9073}" srcOrd="0" destOrd="0" presId="urn:microsoft.com/office/officeart/2005/8/layout/vList2"/>
    <dgm:cxn modelId="{EB87F090-C5E6-40FA-8573-CF739B7842F8}" type="presOf" srcId="{CFCA66E7-B991-4FFD-AED4-CF54E6B4CB45}" destId="{6B036171-065F-4801-98AE-CB6FD23FDCA7}" srcOrd="0" destOrd="0" presId="urn:microsoft.com/office/officeart/2005/8/layout/vList2"/>
    <dgm:cxn modelId="{2386499E-709B-4A0B-9889-AFB325A404E2}" srcId="{73EFAEF3-EBDF-4E72-86FC-2D4C4B5E027E}" destId="{CFCA66E7-B991-4FFD-AED4-CF54E6B4CB45}" srcOrd="0" destOrd="0" parTransId="{C562F8F0-E0CC-490D-8D49-5A3907240243}" sibTransId="{EDA3AE45-16F1-48C0-9E15-A8841FB8B71B}"/>
    <dgm:cxn modelId="{EA6087BE-1374-444D-8EF9-D51DA176E1D0}" type="presOf" srcId="{73EFAEF3-EBDF-4E72-86FC-2D4C4B5E027E}" destId="{A5623C9A-3053-4730-95E6-EB7F017CD6B7}" srcOrd="0" destOrd="0" presId="urn:microsoft.com/office/officeart/2005/8/layout/vList2"/>
    <dgm:cxn modelId="{989FC139-FA22-4C41-B472-EE37DADACACA}" type="presParOf" srcId="{A5623C9A-3053-4730-95E6-EB7F017CD6B7}" destId="{6B036171-065F-4801-98AE-CB6FD23FDCA7}" srcOrd="0" destOrd="0" presId="urn:microsoft.com/office/officeart/2005/8/layout/vList2"/>
    <dgm:cxn modelId="{7F5591A9-F85A-41AA-BE0D-08A64379B06E}" type="presParOf" srcId="{A5623C9A-3053-4730-95E6-EB7F017CD6B7}" destId="{7D03B682-FE87-401B-AE6F-D251F98CCEE5}" srcOrd="1" destOrd="0" presId="urn:microsoft.com/office/officeart/2005/8/layout/vList2"/>
    <dgm:cxn modelId="{E2E8978A-2D26-41DA-828A-4E51E9FB9A22}" type="presParOf" srcId="{A5623C9A-3053-4730-95E6-EB7F017CD6B7}" destId="{483D008F-F528-45EA-B6B6-E5E5324F9073}" srcOrd="2" destOrd="0" presId="urn:microsoft.com/office/officeart/2005/8/layout/vList2"/>
    <dgm:cxn modelId="{F7EEF6AC-590A-4F68-830A-ECABF069881B}" type="presParOf" srcId="{A5623C9A-3053-4730-95E6-EB7F017CD6B7}" destId="{439672BD-94F3-4965-AE7B-6D148B175F2D}" srcOrd="3" destOrd="0" presId="urn:microsoft.com/office/officeart/2005/8/layout/vList2"/>
    <dgm:cxn modelId="{33FFE364-0EEF-436A-B8A7-444273A6323D}" type="presParOf" srcId="{A5623C9A-3053-4730-95E6-EB7F017CD6B7}" destId="{6913E856-F579-40ED-92E5-1C0D42BA6C54}"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9B1691-56E4-42BF-A9D9-B5EDF09850B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B760DB57-C7FF-476F-8FF5-23637BD88EAF}">
      <dgm:prSet/>
      <dgm:spPr/>
      <dgm:t>
        <a:bodyPr/>
        <a:lstStyle/>
        <a:p>
          <a:r>
            <a:rPr lang="en-US" b="1" i="0" dirty="0"/>
            <a:t>Present Summary from the Book</a:t>
          </a:r>
          <a:endParaRPr lang="en-US" b="1" dirty="0"/>
        </a:p>
      </dgm:t>
    </dgm:pt>
    <dgm:pt modelId="{491658E6-B088-414B-AE5C-98F968A29B36}" type="parTrans" cxnId="{63E48234-EED1-49D6-9778-22A5109789CF}">
      <dgm:prSet/>
      <dgm:spPr/>
      <dgm:t>
        <a:bodyPr/>
        <a:lstStyle/>
        <a:p>
          <a:endParaRPr lang="en-US"/>
        </a:p>
      </dgm:t>
    </dgm:pt>
    <dgm:pt modelId="{8DB843F1-4E78-40C3-AEC3-601E388E4BAF}" type="sibTrans" cxnId="{63E48234-EED1-49D6-9778-22A5109789CF}">
      <dgm:prSet/>
      <dgm:spPr/>
      <dgm:t>
        <a:bodyPr/>
        <a:lstStyle/>
        <a:p>
          <a:endParaRPr lang="en-US"/>
        </a:p>
      </dgm:t>
    </dgm:pt>
    <dgm:pt modelId="{7B008F30-5621-41BA-95AA-F8E2B7F79D63}">
      <dgm:prSet/>
      <dgm:spPr/>
      <dgm:t>
        <a:bodyPr/>
        <a:lstStyle/>
        <a:p>
          <a:r>
            <a:rPr lang="en-US" b="1" i="0" dirty="0"/>
            <a:t>Share implication for our context as Youth Workers</a:t>
          </a:r>
          <a:endParaRPr lang="en-US" b="1" dirty="0"/>
        </a:p>
      </dgm:t>
    </dgm:pt>
    <dgm:pt modelId="{48A192C7-3F54-4246-B979-88514C930A82}" type="parTrans" cxnId="{4809ED4F-74D4-47AE-9638-61B805A3541E}">
      <dgm:prSet/>
      <dgm:spPr/>
      <dgm:t>
        <a:bodyPr/>
        <a:lstStyle/>
        <a:p>
          <a:endParaRPr lang="en-US"/>
        </a:p>
      </dgm:t>
    </dgm:pt>
    <dgm:pt modelId="{7689618E-A2B6-4B65-B1F2-F9D2D54AC711}" type="sibTrans" cxnId="{4809ED4F-74D4-47AE-9638-61B805A3541E}">
      <dgm:prSet/>
      <dgm:spPr/>
      <dgm:t>
        <a:bodyPr/>
        <a:lstStyle/>
        <a:p>
          <a:endParaRPr lang="en-US"/>
        </a:p>
      </dgm:t>
    </dgm:pt>
    <dgm:pt modelId="{6B24EACA-2D9D-47CA-9167-C70860319298}" type="pres">
      <dgm:prSet presAssocID="{B29B1691-56E4-42BF-A9D9-B5EDF09850B3}" presName="linearFlow" presStyleCnt="0">
        <dgm:presLayoutVars>
          <dgm:dir/>
          <dgm:resizeHandles val="exact"/>
        </dgm:presLayoutVars>
      </dgm:prSet>
      <dgm:spPr/>
    </dgm:pt>
    <dgm:pt modelId="{0A04E245-6C82-426B-B08C-5EF9B2B83BBA}" type="pres">
      <dgm:prSet presAssocID="{B760DB57-C7FF-476F-8FF5-23637BD88EAF}" presName="composite" presStyleCnt="0"/>
      <dgm:spPr/>
    </dgm:pt>
    <dgm:pt modelId="{E736B701-E429-4167-90DA-9B6EAB4CA45D}" type="pres">
      <dgm:prSet presAssocID="{B760DB57-C7FF-476F-8FF5-23637BD88EAF}"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27000" b="-27000"/>
          </a:stretch>
        </a:blipFill>
      </dgm:spPr>
    </dgm:pt>
    <dgm:pt modelId="{F6E0345B-EE87-4AB5-8989-D1E6CE7AF0F5}" type="pres">
      <dgm:prSet presAssocID="{B760DB57-C7FF-476F-8FF5-23637BD88EAF}" presName="txShp" presStyleLbl="node1" presStyleIdx="0" presStyleCnt="2">
        <dgm:presLayoutVars>
          <dgm:bulletEnabled val="1"/>
        </dgm:presLayoutVars>
      </dgm:prSet>
      <dgm:spPr/>
    </dgm:pt>
    <dgm:pt modelId="{D66484FF-85C2-4AA7-8AB8-68D2C6EF582F}" type="pres">
      <dgm:prSet presAssocID="{8DB843F1-4E78-40C3-AEC3-601E388E4BAF}" presName="spacing" presStyleCnt="0"/>
      <dgm:spPr/>
    </dgm:pt>
    <dgm:pt modelId="{DDD8C8BE-6AF7-4884-8DEB-8B6AEA11C616}" type="pres">
      <dgm:prSet presAssocID="{7B008F30-5621-41BA-95AA-F8E2B7F79D63}" presName="composite" presStyleCnt="0"/>
      <dgm:spPr/>
    </dgm:pt>
    <dgm:pt modelId="{8690721B-7C5B-4259-A2F2-2AE7DF8D0891}" type="pres">
      <dgm:prSet presAssocID="{7B008F30-5621-41BA-95AA-F8E2B7F79D63}" presName="imgShp" presStyleLbl="fgImgPlace1" presStyleIdx="1"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27000" b="-27000"/>
          </a:stretch>
        </a:blipFill>
      </dgm:spPr>
    </dgm:pt>
    <dgm:pt modelId="{8E6D4637-4A4D-4869-9634-1CA8B181BCDF}" type="pres">
      <dgm:prSet presAssocID="{7B008F30-5621-41BA-95AA-F8E2B7F79D63}" presName="txShp" presStyleLbl="node1" presStyleIdx="1" presStyleCnt="2">
        <dgm:presLayoutVars>
          <dgm:bulletEnabled val="1"/>
        </dgm:presLayoutVars>
      </dgm:prSet>
      <dgm:spPr/>
    </dgm:pt>
  </dgm:ptLst>
  <dgm:cxnLst>
    <dgm:cxn modelId="{63E48234-EED1-49D6-9778-22A5109789CF}" srcId="{B29B1691-56E4-42BF-A9D9-B5EDF09850B3}" destId="{B760DB57-C7FF-476F-8FF5-23637BD88EAF}" srcOrd="0" destOrd="0" parTransId="{491658E6-B088-414B-AE5C-98F968A29B36}" sibTransId="{8DB843F1-4E78-40C3-AEC3-601E388E4BAF}"/>
    <dgm:cxn modelId="{A92E154A-0929-4F8A-86DD-BA3DF6F123D3}" type="presOf" srcId="{B29B1691-56E4-42BF-A9D9-B5EDF09850B3}" destId="{6B24EACA-2D9D-47CA-9167-C70860319298}" srcOrd="0" destOrd="0" presId="urn:microsoft.com/office/officeart/2005/8/layout/vList3"/>
    <dgm:cxn modelId="{4809ED4F-74D4-47AE-9638-61B805A3541E}" srcId="{B29B1691-56E4-42BF-A9D9-B5EDF09850B3}" destId="{7B008F30-5621-41BA-95AA-F8E2B7F79D63}" srcOrd="1" destOrd="0" parTransId="{48A192C7-3F54-4246-B979-88514C930A82}" sibTransId="{7689618E-A2B6-4B65-B1F2-F9D2D54AC711}"/>
    <dgm:cxn modelId="{EE090371-0BB8-4F86-A16C-2F9727A17A99}" type="presOf" srcId="{7B008F30-5621-41BA-95AA-F8E2B7F79D63}" destId="{8E6D4637-4A4D-4869-9634-1CA8B181BCDF}" srcOrd="0" destOrd="0" presId="urn:microsoft.com/office/officeart/2005/8/layout/vList3"/>
    <dgm:cxn modelId="{881B04BF-7F2E-4BFF-B6AC-99ADF16007BF}" type="presOf" srcId="{B760DB57-C7FF-476F-8FF5-23637BD88EAF}" destId="{F6E0345B-EE87-4AB5-8989-D1E6CE7AF0F5}" srcOrd="0" destOrd="0" presId="urn:microsoft.com/office/officeart/2005/8/layout/vList3"/>
    <dgm:cxn modelId="{5F9C3CB6-AAEA-4C3B-8CBC-FF1CE0004051}" type="presParOf" srcId="{6B24EACA-2D9D-47CA-9167-C70860319298}" destId="{0A04E245-6C82-426B-B08C-5EF9B2B83BBA}" srcOrd="0" destOrd="0" presId="urn:microsoft.com/office/officeart/2005/8/layout/vList3"/>
    <dgm:cxn modelId="{22C2DCCF-9771-4672-BC75-0F8B4EB48004}" type="presParOf" srcId="{0A04E245-6C82-426B-B08C-5EF9B2B83BBA}" destId="{E736B701-E429-4167-90DA-9B6EAB4CA45D}" srcOrd="0" destOrd="0" presId="urn:microsoft.com/office/officeart/2005/8/layout/vList3"/>
    <dgm:cxn modelId="{10DF818B-EF0F-4F1F-8524-F4550C430EA1}" type="presParOf" srcId="{0A04E245-6C82-426B-B08C-5EF9B2B83BBA}" destId="{F6E0345B-EE87-4AB5-8989-D1E6CE7AF0F5}" srcOrd="1" destOrd="0" presId="urn:microsoft.com/office/officeart/2005/8/layout/vList3"/>
    <dgm:cxn modelId="{79AFCD40-099D-44DE-B01B-5BF7D90C6495}" type="presParOf" srcId="{6B24EACA-2D9D-47CA-9167-C70860319298}" destId="{D66484FF-85C2-4AA7-8AB8-68D2C6EF582F}" srcOrd="1" destOrd="0" presId="urn:microsoft.com/office/officeart/2005/8/layout/vList3"/>
    <dgm:cxn modelId="{BE07CEBF-5541-483D-93DE-1A7AAB80CE10}" type="presParOf" srcId="{6B24EACA-2D9D-47CA-9167-C70860319298}" destId="{DDD8C8BE-6AF7-4884-8DEB-8B6AEA11C616}" srcOrd="2" destOrd="0" presId="urn:microsoft.com/office/officeart/2005/8/layout/vList3"/>
    <dgm:cxn modelId="{3B3378C5-A6B5-4196-B995-8B1E837A1F25}" type="presParOf" srcId="{DDD8C8BE-6AF7-4884-8DEB-8B6AEA11C616}" destId="{8690721B-7C5B-4259-A2F2-2AE7DF8D0891}" srcOrd="0" destOrd="0" presId="urn:microsoft.com/office/officeart/2005/8/layout/vList3"/>
    <dgm:cxn modelId="{0383C40A-3D9E-4CFD-945D-0B191F3C1CBD}" type="presParOf" srcId="{DDD8C8BE-6AF7-4884-8DEB-8B6AEA11C616}" destId="{8E6D4637-4A4D-4869-9634-1CA8B181BCD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429FD8D-3003-4B5C-ABF7-15EE5F3D0AA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75182DD-209F-4A20-9764-A3E09326A5FD}">
      <dgm:prSet/>
      <dgm:spPr/>
      <dgm:t>
        <a:bodyPr/>
        <a:lstStyle/>
        <a:p>
          <a:r>
            <a:rPr lang="en-US" b="1" i="0" dirty="0">
              <a:solidFill>
                <a:srgbClr val="FFFF00"/>
              </a:solidFill>
            </a:rPr>
            <a:t>The Christian Response to new technologies is that the end is near</a:t>
          </a:r>
          <a:endParaRPr lang="en-US" b="1" dirty="0">
            <a:solidFill>
              <a:srgbClr val="FFFF00"/>
            </a:solidFill>
          </a:endParaRPr>
        </a:p>
      </dgm:t>
    </dgm:pt>
    <dgm:pt modelId="{A5C54EA2-75A4-4CB7-97C3-39AA4F66A7AE}" type="parTrans" cxnId="{DACAA165-AC19-40AC-B486-08A491A08EF9}">
      <dgm:prSet/>
      <dgm:spPr/>
      <dgm:t>
        <a:bodyPr/>
        <a:lstStyle/>
        <a:p>
          <a:endParaRPr lang="en-US"/>
        </a:p>
      </dgm:t>
    </dgm:pt>
    <dgm:pt modelId="{16C5E44E-64C3-420A-9642-D999285F0C07}" type="sibTrans" cxnId="{DACAA165-AC19-40AC-B486-08A491A08EF9}">
      <dgm:prSet/>
      <dgm:spPr/>
      <dgm:t>
        <a:bodyPr/>
        <a:lstStyle/>
        <a:p>
          <a:endParaRPr lang="en-US"/>
        </a:p>
      </dgm:t>
    </dgm:pt>
    <dgm:pt modelId="{770663DE-1428-4F2F-86B4-D7DCAB06D2B3}">
      <dgm:prSet/>
      <dgm:spPr/>
      <dgm:t>
        <a:bodyPr/>
        <a:lstStyle/>
        <a:p>
          <a:r>
            <a:rPr lang="en-US" b="1" i="0" dirty="0"/>
            <a:t>“Critics of the web point out that the world’s best engineers have designed these systems to addict us”</a:t>
          </a:r>
          <a:endParaRPr lang="en-US" b="1" dirty="0"/>
        </a:p>
      </dgm:t>
    </dgm:pt>
    <dgm:pt modelId="{791CC4DA-4859-4124-B236-654B929D1D1A}" type="parTrans" cxnId="{0378CE8B-9F8B-46BD-ACCA-A3BA0376595C}">
      <dgm:prSet/>
      <dgm:spPr/>
      <dgm:t>
        <a:bodyPr/>
        <a:lstStyle/>
        <a:p>
          <a:endParaRPr lang="en-US"/>
        </a:p>
      </dgm:t>
    </dgm:pt>
    <dgm:pt modelId="{F02BCBF4-1FDA-4505-A5BE-6FFB1E10447B}" type="sibTrans" cxnId="{0378CE8B-9F8B-46BD-ACCA-A3BA0376595C}">
      <dgm:prSet/>
      <dgm:spPr/>
      <dgm:t>
        <a:bodyPr/>
        <a:lstStyle/>
        <a:p>
          <a:endParaRPr lang="en-US"/>
        </a:p>
      </dgm:t>
    </dgm:pt>
    <dgm:pt modelId="{4C1E3690-D4C5-4D99-A7CA-F99F7A21A62C}" type="pres">
      <dgm:prSet presAssocID="{9429FD8D-3003-4B5C-ABF7-15EE5F3D0AA5}" presName="linear" presStyleCnt="0">
        <dgm:presLayoutVars>
          <dgm:animLvl val="lvl"/>
          <dgm:resizeHandles val="exact"/>
        </dgm:presLayoutVars>
      </dgm:prSet>
      <dgm:spPr/>
    </dgm:pt>
    <dgm:pt modelId="{37A70121-A36D-4B22-ABC3-26E450AEDE7E}" type="pres">
      <dgm:prSet presAssocID="{C75182DD-209F-4A20-9764-A3E09326A5FD}" presName="parentText" presStyleLbl="node1" presStyleIdx="0" presStyleCnt="2">
        <dgm:presLayoutVars>
          <dgm:chMax val="0"/>
          <dgm:bulletEnabled val="1"/>
        </dgm:presLayoutVars>
      </dgm:prSet>
      <dgm:spPr/>
    </dgm:pt>
    <dgm:pt modelId="{289FA26F-2C23-45D2-A6F2-A464FCBF2CE9}" type="pres">
      <dgm:prSet presAssocID="{16C5E44E-64C3-420A-9642-D999285F0C07}" presName="spacer" presStyleCnt="0"/>
      <dgm:spPr/>
    </dgm:pt>
    <dgm:pt modelId="{8B9CE57A-BD37-466D-B782-648F021D1939}" type="pres">
      <dgm:prSet presAssocID="{770663DE-1428-4F2F-86B4-D7DCAB06D2B3}" presName="parentText" presStyleLbl="node1" presStyleIdx="1" presStyleCnt="2">
        <dgm:presLayoutVars>
          <dgm:chMax val="0"/>
          <dgm:bulletEnabled val="1"/>
        </dgm:presLayoutVars>
      </dgm:prSet>
      <dgm:spPr/>
    </dgm:pt>
  </dgm:ptLst>
  <dgm:cxnLst>
    <dgm:cxn modelId="{DACAA165-AC19-40AC-B486-08A491A08EF9}" srcId="{9429FD8D-3003-4B5C-ABF7-15EE5F3D0AA5}" destId="{C75182DD-209F-4A20-9764-A3E09326A5FD}" srcOrd="0" destOrd="0" parTransId="{A5C54EA2-75A4-4CB7-97C3-39AA4F66A7AE}" sibTransId="{16C5E44E-64C3-420A-9642-D999285F0C07}"/>
    <dgm:cxn modelId="{822C7574-9EFC-44DD-A389-FE88F3EAF7A4}" type="presOf" srcId="{770663DE-1428-4F2F-86B4-D7DCAB06D2B3}" destId="{8B9CE57A-BD37-466D-B782-648F021D1939}" srcOrd="0" destOrd="0" presId="urn:microsoft.com/office/officeart/2005/8/layout/vList2"/>
    <dgm:cxn modelId="{0378CE8B-9F8B-46BD-ACCA-A3BA0376595C}" srcId="{9429FD8D-3003-4B5C-ABF7-15EE5F3D0AA5}" destId="{770663DE-1428-4F2F-86B4-D7DCAB06D2B3}" srcOrd="1" destOrd="0" parTransId="{791CC4DA-4859-4124-B236-654B929D1D1A}" sibTransId="{F02BCBF4-1FDA-4505-A5BE-6FFB1E10447B}"/>
    <dgm:cxn modelId="{9CCDFFE3-D004-423C-BB80-D6FF61DC7D25}" type="presOf" srcId="{9429FD8D-3003-4B5C-ABF7-15EE5F3D0AA5}" destId="{4C1E3690-D4C5-4D99-A7CA-F99F7A21A62C}" srcOrd="0" destOrd="0" presId="urn:microsoft.com/office/officeart/2005/8/layout/vList2"/>
    <dgm:cxn modelId="{858068FB-8B8F-43EA-8E4B-9DF375C78B89}" type="presOf" srcId="{C75182DD-209F-4A20-9764-A3E09326A5FD}" destId="{37A70121-A36D-4B22-ABC3-26E450AEDE7E}" srcOrd="0" destOrd="0" presId="urn:microsoft.com/office/officeart/2005/8/layout/vList2"/>
    <dgm:cxn modelId="{AFF352DE-D9F7-4058-AB48-70781493C39F}" type="presParOf" srcId="{4C1E3690-D4C5-4D99-A7CA-F99F7A21A62C}" destId="{37A70121-A36D-4B22-ABC3-26E450AEDE7E}" srcOrd="0" destOrd="0" presId="urn:microsoft.com/office/officeart/2005/8/layout/vList2"/>
    <dgm:cxn modelId="{14C21B39-F483-4FED-AF4C-BD57261F1C05}" type="presParOf" srcId="{4C1E3690-D4C5-4D99-A7CA-F99F7A21A62C}" destId="{289FA26F-2C23-45D2-A6F2-A464FCBF2CE9}" srcOrd="1" destOrd="0" presId="urn:microsoft.com/office/officeart/2005/8/layout/vList2"/>
    <dgm:cxn modelId="{C48B14D3-061D-485E-A2F3-2256A001670E}" type="presParOf" srcId="{4C1E3690-D4C5-4D99-A7CA-F99F7A21A62C}" destId="{8B9CE57A-BD37-466D-B782-648F021D193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925B4F-10CD-4E1C-8A95-590AF9C10B3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52EBB9F-1F20-4648-8C3C-3C42A33A9053}">
      <dgm:prSet/>
      <dgm:spPr/>
      <dgm:t>
        <a:bodyPr/>
        <a:lstStyle/>
        <a:p>
          <a:r>
            <a:rPr lang="en-US" b="1" i="0" dirty="0">
              <a:solidFill>
                <a:srgbClr val="0070C0"/>
              </a:solidFill>
            </a:rPr>
            <a:t>Col. 3:10 </a:t>
          </a:r>
          <a:r>
            <a:rPr lang="en-US" b="0" i="0" dirty="0"/>
            <a:t>– Put on the new self (</a:t>
          </a:r>
          <a:r>
            <a:rPr lang="en-US" b="1" i="0" dirty="0"/>
            <a:t>first</a:t>
          </a:r>
          <a:r>
            <a:rPr lang="en-US" b="0" i="0" dirty="0"/>
            <a:t> to acclimatize with the new tech environment; </a:t>
          </a:r>
          <a:r>
            <a:rPr lang="en-US" b="1" i="0" dirty="0"/>
            <a:t>secondly</a:t>
          </a:r>
          <a:r>
            <a:rPr lang="en-US" b="0" i="0" dirty="0"/>
            <a:t> to show our new self of Christlikeness even online, and </a:t>
          </a:r>
          <a:r>
            <a:rPr lang="en-US" b="1" i="0" dirty="0"/>
            <a:t>third</a:t>
          </a:r>
          <a:r>
            <a:rPr lang="en-US" b="0" i="0" dirty="0"/>
            <a:t> be Christ advocate online).  </a:t>
          </a:r>
          <a:endParaRPr lang="en-US" dirty="0"/>
        </a:p>
      </dgm:t>
    </dgm:pt>
    <dgm:pt modelId="{A2D9AABC-F716-41D8-BC23-4C9BA4C18A0D}" type="parTrans" cxnId="{1B736508-CB36-4699-930A-CA66000BB818}">
      <dgm:prSet/>
      <dgm:spPr/>
      <dgm:t>
        <a:bodyPr/>
        <a:lstStyle/>
        <a:p>
          <a:endParaRPr lang="en-US"/>
        </a:p>
      </dgm:t>
    </dgm:pt>
    <dgm:pt modelId="{C89A87DC-CE01-4071-BB34-2ADAEDF14AB3}" type="sibTrans" cxnId="{1B736508-CB36-4699-930A-CA66000BB818}">
      <dgm:prSet/>
      <dgm:spPr/>
      <dgm:t>
        <a:bodyPr/>
        <a:lstStyle/>
        <a:p>
          <a:endParaRPr lang="en-US"/>
        </a:p>
      </dgm:t>
    </dgm:pt>
    <dgm:pt modelId="{3B3968C4-6722-4D81-A395-EE0722DA490D}">
      <dgm:prSet/>
      <dgm:spPr/>
      <dgm:t>
        <a:bodyPr/>
        <a:lstStyle/>
        <a:p>
          <a:r>
            <a:rPr lang="en-US" b="0" i="0" dirty="0"/>
            <a:t>Initial anonymity not there due to IP addresses, one could be found in IRL (In Real Life) – </a:t>
          </a:r>
          <a:r>
            <a:rPr lang="en-US" b="1" i="0" dirty="0">
              <a:solidFill>
                <a:srgbClr val="FF0000"/>
              </a:solidFill>
            </a:rPr>
            <a:t>caution to youth workers</a:t>
          </a:r>
          <a:endParaRPr lang="en-US" b="1" dirty="0">
            <a:solidFill>
              <a:srgbClr val="FF0000"/>
            </a:solidFill>
          </a:endParaRPr>
        </a:p>
      </dgm:t>
    </dgm:pt>
    <dgm:pt modelId="{F6278AC0-07CC-4F15-A050-4069B4ACEDD4}" type="parTrans" cxnId="{8FAEC841-70FF-4945-9706-1978D63941F5}">
      <dgm:prSet/>
      <dgm:spPr/>
      <dgm:t>
        <a:bodyPr/>
        <a:lstStyle/>
        <a:p>
          <a:endParaRPr lang="en-US"/>
        </a:p>
      </dgm:t>
    </dgm:pt>
    <dgm:pt modelId="{9066B99E-C1CF-4B0E-A680-36D1E6700620}" type="sibTrans" cxnId="{8FAEC841-70FF-4945-9706-1978D63941F5}">
      <dgm:prSet/>
      <dgm:spPr/>
      <dgm:t>
        <a:bodyPr/>
        <a:lstStyle/>
        <a:p>
          <a:endParaRPr lang="en-US"/>
        </a:p>
      </dgm:t>
    </dgm:pt>
    <dgm:pt modelId="{A63DE6AE-2EE2-4295-93D9-AC500FA36E65}">
      <dgm:prSet/>
      <dgm:spPr/>
      <dgm:t>
        <a:bodyPr/>
        <a:lstStyle/>
        <a:p>
          <a:r>
            <a:rPr lang="en-US" b="0" i="0" dirty="0"/>
            <a:t>Our Ministry as Youth Workers are to young people of postmodernity who are Gen Y (1981-1996); 26-41yrs, Gen Z (1996-2012); 10-25yrs , and Gen Alpha (2013-2025) – </a:t>
          </a:r>
          <a:r>
            <a:rPr lang="en-US" b="1" i="0" dirty="0">
              <a:solidFill>
                <a:srgbClr val="0070C0"/>
              </a:solidFill>
            </a:rPr>
            <a:t>digitally smart generations</a:t>
          </a:r>
          <a:endParaRPr lang="en-US" b="1" dirty="0">
            <a:solidFill>
              <a:srgbClr val="0070C0"/>
            </a:solidFill>
          </a:endParaRPr>
        </a:p>
      </dgm:t>
    </dgm:pt>
    <dgm:pt modelId="{734AF80A-7306-4ECD-9B09-18D356689F85}" type="parTrans" cxnId="{0A796A85-E7FC-403A-8B75-A334183DA58B}">
      <dgm:prSet/>
      <dgm:spPr/>
      <dgm:t>
        <a:bodyPr/>
        <a:lstStyle/>
        <a:p>
          <a:endParaRPr lang="en-US"/>
        </a:p>
      </dgm:t>
    </dgm:pt>
    <dgm:pt modelId="{9C3A958A-E4BE-447D-B76A-D9A7A0AAB625}" type="sibTrans" cxnId="{0A796A85-E7FC-403A-8B75-A334183DA58B}">
      <dgm:prSet/>
      <dgm:spPr/>
      <dgm:t>
        <a:bodyPr/>
        <a:lstStyle/>
        <a:p>
          <a:endParaRPr lang="en-US"/>
        </a:p>
      </dgm:t>
    </dgm:pt>
    <dgm:pt modelId="{986C73DE-2993-44B7-A685-327F37D7D7F6}" type="pres">
      <dgm:prSet presAssocID="{B3925B4F-10CD-4E1C-8A95-590AF9C10B3F}" presName="vert0" presStyleCnt="0">
        <dgm:presLayoutVars>
          <dgm:dir/>
          <dgm:animOne val="branch"/>
          <dgm:animLvl val="lvl"/>
        </dgm:presLayoutVars>
      </dgm:prSet>
      <dgm:spPr/>
    </dgm:pt>
    <dgm:pt modelId="{F194CE12-FFED-4CEA-89F5-6C7EBF795747}" type="pres">
      <dgm:prSet presAssocID="{252EBB9F-1F20-4648-8C3C-3C42A33A9053}" presName="thickLine" presStyleLbl="alignNode1" presStyleIdx="0" presStyleCnt="3"/>
      <dgm:spPr/>
    </dgm:pt>
    <dgm:pt modelId="{B8973CF4-E353-4A47-8945-59DFC53CD0AB}" type="pres">
      <dgm:prSet presAssocID="{252EBB9F-1F20-4648-8C3C-3C42A33A9053}" presName="horz1" presStyleCnt="0"/>
      <dgm:spPr/>
    </dgm:pt>
    <dgm:pt modelId="{64F7909F-5674-4ACC-B2EA-BDA0056484A0}" type="pres">
      <dgm:prSet presAssocID="{252EBB9F-1F20-4648-8C3C-3C42A33A9053}" presName="tx1" presStyleLbl="revTx" presStyleIdx="0" presStyleCnt="3"/>
      <dgm:spPr/>
    </dgm:pt>
    <dgm:pt modelId="{2FA75102-4E2A-450F-BB55-56CDAC8A5ED2}" type="pres">
      <dgm:prSet presAssocID="{252EBB9F-1F20-4648-8C3C-3C42A33A9053}" presName="vert1" presStyleCnt="0"/>
      <dgm:spPr/>
    </dgm:pt>
    <dgm:pt modelId="{AEC93747-BAA8-46D3-B47E-3714D28007ED}" type="pres">
      <dgm:prSet presAssocID="{3B3968C4-6722-4D81-A395-EE0722DA490D}" presName="thickLine" presStyleLbl="alignNode1" presStyleIdx="1" presStyleCnt="3"/>
      <dgm:spPr/>
    </dgm:pt>
    <dgm:pt modelId="{952E0792-74B2-46B0-85E6-537292048629}" type="pres">
      <dgm:prSet presAssocID="{3B3968C4-6722-4D81-A395-EE0722DA490D}" presName="horz1" presStyleCnt="0"/>
      <dgm:spPr/>
    </dgm:pt>
    <dgm:pt modelId="{E8EC73A3-DC25-49A1-B18E-2330A544B85B}" type="pres">
      <dgm:prSet presAssocID="{3B3968C4-6722-4D81-A395-EE0722DA490D}" presName="tx1" presStyleLbl="revTx" presStyleIdx="1" presStyleCnt="3"/>
      <dgm:spPr/>
    </dgm:pt>
    <dgm:pt modelId="{2BF974C7-49CC-41E5-80FA-8AF902359C00}" type="pres">
      <dgm:prSet presAssocID="{3B3968C4-6722-4D81-A395-EE0722DA490D}" presName="vert1" presStyleCnt="0"/>
      <dgm:spPr/>
    </dgm:pt>
    <dgm:pt modelId="{5E6F6962-F3F5-4558-8A70-37A3C5EC8CFF}" type="pres">
      <dgm:prSet presAssocID="{A63DE6AE-2EE2-4295-93D9-AC500FA36E65}" presName="thickLine" presStyleLbl="alignNode1" presStyleIdx="2" presStyleCnt="3"/>
      <dgm:spPr/>
    </dgm:pt>
    <dgm:pt modelId="{733B6799-8E54-4705-9E33-08AB34A3692E}" type="pres">
      <dgm:prSet presAssocID="{A63DE6AE-2EE2-4295-93D9-AC500FA36E65}" presName="horz1" presStyleCnt="0"/>
      <dgm:spPr/>
    </dgm:pt>
    <dgm:pt modelId="{F9999A00-3077-43A2-BEAD-F50B546A4551}" type="pres">
      <dgm:prSet presAssocID="{A63DE6AE-2EE2-4295-93D9-AC500FA36E65}" presName="tx1" presStyleLbl="revTx" presStyleIdx="2" presStyleCnt="3"/>
      <dgm:spPr/>
    </dgm:pt>
    <dgm:pt modelId="{D22B3913-38E6-46C1-8BC9-EC59FD71A89C}" type="pres">
      <dgm:prSet presAssocID="{A63DE6AE-2EE2-4295-93D9-AC500FA36E65}" presName="vert1" presStyleCnt="0"/>
      <dgm:spPr/>
    </dgm:pt>
  </dgm:ptLst>
  <dgm:cxnLst>
    <dgm:cxn modelId="{1B736508-CB36-4699-930A-CA66000BB818}" srcId="{B3925B4F-10CD-4E1C-8A95-590AF9C10B3F}" destId="{252EBB9F-1F20-4648-8C3C-3C42A33A9053}" srcOrd="0" destOrd="0" parTransId="{A2D9AABC-F716-41D8-BC23-4C9BA4C18A0D}" sibTransId="{C89A87DC-CE01-4071-BB34-2ADAEDF14AB3}"/>
    <dgm:cxn modelId="{3B744A08-D0FA-4CA2-9982-5C7E3C183B92}" type="presOf" srcId="{A63DE6AE-2EE2-4295-93D9-AC500FA36E65}" destId="{F9999A00-3077-43A2-BEAD-F50B546A4551}" srcOrd="0" destOrd="0" presId="urn:microsoft.com/office/officeart/2008/layout/LinedList"/>
    <dgm:cxn modelId="{2E2FCD17-147D-489E-864E-E2C327F7AF4F}" type="presOf" srcId="{252EBB9F-1F20-4648-8C3C-3C42A33A9053}" destId="{64F7909F-5674-4ACC-B2EA-BDA0056484A0}" srcOrd="0" destOrd="0" presId="urn:microsoft.com/office/officeart/2008/layout/LinedList"/>
    <dgm:cxn modelId="{8FAEC841-70FF-4945-9706-1978D63941F5}" srcId="{B3925B4F-10CD-4E1C-8A95-590AF9C10B3F}" destId="{3B3968C4-6722-4D81-A395-EE0722DA490D}" srcOrd="1" destOrd="0" parTransId="{F6278AC0-07CC-4F15-A050-4069B4ACEDD4}" sibTransId="{9066B99E-C1CF-4B0E-A680-36D1E6700620}"/>
    <dgm:cxn modelId="{52ED896C-0A51-4787-A8D6-22C4E5202012}" type="presOf" srcId="{3B3968C4-6722-4D81-A395-EE0722DA490D}" destId="{E8EC73A3-DC25-49A1-B18E-2330A544B85B}" srcOrd="0" destOrd="0" presId="urn:microsoft.com/office/officeart/2008/layout/LinedList"/>
    <dgm:cxn modelId="{0A796A85-E7FC-403A-8B75-A334183DA58B}" srcId="{B3925B4F-10CD-4E1C-8A95-590AF9C10B3F}" destId="{A63DE6AE-2EE2-4295-93D9-AC500FA36E65}" srcOrd="2" destOrd="0" parTransId="{734AF80A-7306-4ECD-9B09-18D356689F85}" sibTransId="{9C3A958A-E4BE-447D-B76A-D9A7A0AAB625}"/>
    <dgm:cxn modelId="{D5BB0DE1-7820-4755-AE57-0C1EC5609B89}" type="presOf" srcId="{B3925B4F-10CD-4E1C-8A95-590AF9C10B3F}" destId="{986C73DE-2993-44B7-A685-327F37D7D7F6}" srcOrd="0" destOrd="0" presId="urn:microsoft.com/office/officeart/2008/layout/LinedList"/>
    <dgm:cxn modelId="{76DD06E6-6E31-4C44-B4D2-CBD93AECA432}" type="presParOf" srcId="{986C73DE-2993-44B7-A685-327F37D7D7F6}" destId="{F194CE12-FFED-4CEA-89F5-6C7EBF795747}" srcOrd="0" destOrd="0" presId="urn:microsoft.com/office/officeart/2008/layout/LinedList"/>
    <dgm:cxn modelId="{053A5E90-1523-413F-877F-BD4787C976A0}" type="presParOf" srcId="{986C73DE-2993-44B7-A685-327F37D7D7F6}" destId="{B8973CF4-E353-4A47-8945-59DFC53CD0AB}" srcOrd="1" destOrd="0" presId="urn:microsoft.com/office/officeart/2008/layout/LinedList"/>
    <dgm:cxn modelId="{F2D71266-C915-4F01-BDE3-9607506B5D7E}" type="presParOf" srcId="{B8973CF4-E353-4A47-8945-59DFC53CD0AB}" destId="{64F7909F-5674-4ACC-B2EA-BDA0056484A0}" srcOrd="0" destOrd="0" presId="urn:microsoft.com/office/officeart/2008/layout/LinedList"/>
    <dgm:cxn modelId="{AF54C180-791D-4057-A51A-270F14E884CC}" type="presParOf" srcId="{B8973CF4-E353-4A47-8945-59DFC53CD0AB}" destId="{2FA75102-4E2A-450F-BB55-56CDAC8A5ED2}" srcOrd="1" destOrd="0" presId="urn:microsoft.com/office/officeart/2008/layout/LinedList"/>
    <dgm:cxn modelId="{65300877-2373-4B77-BAE3-CCEECCA97A28}" type="presParOf" srcId="{986C73DE-2993-44B7-A685-327F37D7D7F6}" destId="{AEC93747-BAA8-46D3-B47E-3714D28007ED}" srcOrd="2" destOrd="0" presId="urn:microsoft.com/office/officeart/2008/layout/LinedList"/>
    <dgm:cxn modelId="{DCD9DD6E-4DC2-4CBE-9CE0-9A5CEBDC515A}" type="presParOf" srcId="{986C73DE-2993-44B7-A685-327F37D7D7F6}" destId="{952E0792-74B2-46B0-85E6-537292048629}" srcOrd="3" destOrd="0" presId="urn:microsoft.com/office/officeart/2008/layout/LinedList"/>
    <dgm:cxn modelId="{09AE83B3-FD54-4BA9-BB80-A43284E8239E}" type="presParOf" srcId="{952E0792-74B2-46B0-85E6-537292048629}" destId="{E8EC73A3-DC25-49A1-B18E-2330A544B85B}" srcOrd="0" destOrd="0" presId="urn:microsoft.com/office/officeart/2008/layout/LinedList"/>
    <dgm:cxn modelId="{472E1507-24F8-486A-B089-D6854DFAE17F}" type="presParOf" srcId="{952E0792-74B2-46B0-85E6-537292048629}" destId="{2BF974C7-49CC-41E5-80FA-8AF902359C00}" srcOrd="1" destOrd="0" presId="urn:microsoft.com/office/officeart/2008/layout/LinedList"/>
    <dgm:cxn modelId="{D313386B-1B9E-410F-A13B-F84B8D264361}" type="presParOf" srcId="{986C73DE-2993-44B7-A685-327F37D7D7F6}" destId="{5E6F6962-F3F5-4558-8A70-37A3C5EC8CFF}" srcOrd="4" destOrd="0" presId="urn:microsoft.com/office/officeart/2008/layout/LinedList"/>
    <dgm:cxn modelId="{951A1CD0-BDF0-432D-B630-2AD4011711B3}" type="presParOf" srcId="{986C73DE-2993-44B7-A685-327F37D7D7F6}" destId="{733B6799-8E54-4705-9E33-08AB34A3692E}" srcOrd="5" destOrd="0" presId="urn:microsoft.com/office/officeart/2008/layout/LinedList"/>
    <dgm:cxn modelId="{43124D9A-756F-4E0E-B287-C8C87F771475}" type="presParOf" srcId="{733B6799-8E54-4705-9E33-08AB34A3692E}" destId="{F9999A00-3077-43A2-BEAD-F50B546A4551}" srcOrd="0" destOrd="0" presId="urn:microsoft.com/office/officeart/2008/layout/LinedList"/>
    <dgm:cxn modelId="{07891BF4-D1D1-46E7-8DD8-1BB653CE6B0E}" type="presParOf" srcId="{733B6799-8E54-4705-9E33-08AB34A3692E}" destId="{D22B3913-38E6-46C1-8BC9-EC59FD71A89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24983E1-FE41-482F-87B9-72425DFAD02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34BCFA31-726A-422D-B8EA-BBDE0062CC16}">
      <dgm:prSet/>
      <dgm:spPr/>
      <dgm:t>
        <a:bodyPr/>
        <a:lstStyle/>
        <a:p>
          <a:r>
            <a:rPr lang="en-US" b="1" dirty="0"/>
            <a:t>The internet with all its residents, is a mission field. We can make disciples there too</a:t>
          </a:r>
        </a:p>
      </dgm:t>
    </dgm:pt>
    <dgm:pt modelId="{B24CBFBD-7DC3-4ACD-B5F5-2B45DA78F5B3}" type="parTrans" cxnId="{05213B21-A056-4D12-A622-9FBF0A10AF05}">
      <dgm:prSet/>
      <dgm:spPr/>
      <dgm:t>
        <a:bodyPr/>
        <a:lstStyle/>
        <a:p>
          <a:endParaRPr lang="en-US"/>
        </a:p>
      </dgm:t>
    </dgm:pt>
    <dgm:pt modelId="{D13A0D34-B120-4923-99B5-2423D52C962E}" type="sibTrans" cxnId="{05213B21-A056-4D12-A622-9FBF0A10AF05}">
      <dgm:prSet/>
      <dgm:spPr/>
      <dgm:t>
        <a:bodyPr/>
        <a:lstStyle/>
        <a:p>
          <a:endParaRPr lang="en-US"/>
        </a:p>
      </dgm:t>
    </dgm:pt>
    <dgm:pt modelId="{68FC4798-7F07-43D5-BB29-97CF97B2A501}">
      <dgm:prSet/>
      <dgm:spPr/>
      <dgm:t>
        <a:bodyPr/>
        <a:lstStyle/>
        <a:p>
          <a:r>
            <a:rPr lang="en-US" b="1" dirty="0">
              <a:solidFill>
                <a:schemeClr val="tx1"/>
              </a:solidFill>
            </a:rPr>
            <a:t>Matthew 28:19</a:t>
          </a:r>
        </a:p>
      </dgm:t>
    </dgm:pt>
    <dgm:pt modelId="{7A2DA31D-2368-430D-92F5-C46EE6AC5497}" type="sibTrans" cxnId="{345902E2-5C60-4D8A-ACB3-EBA468DEBA08}">
      <dgm:prSet/>
      <dgm:spPr/>
      <dgm:t>
        <a:bodyPr/>
        <a:lstStyle/>
        <a:p>
          <a:endParaRPr lang="en-US"/>
        </a:p>
      </dgm:t>
    </dgm:pt>
    <dgm:pt modelId="{168ECD35-AA65-4A21-A39F-9B0751030911}" type="parTrans" cxnId="{345902E2-5C60-4D8A-ACB3-EBA468DEBA08}">
      <dgm:prSet/>
      <dgm:spPr/>
      <dgm:t>
        <a:bodyPr/>
        <a:lstStyle/>
        <a:p>
          <a:endParaRPr lang="en-US"/>
        </a:p>
      </dgm:t>
    </dgm:pt>
    <dgm:pt modelId="{7CFBB13F-4133-4591-A8CA-C751E7EF2879}" type="pres">
      <dgm:prSet presAssocID="{424983E1-FE41-482F-87B9-72425DFAD021}" presName="linearFlow" presStyleCnt="0">
        <dgm:presLayoutVars>
          <dgm:dir/>
          <dgm:resizeHandles val="exact"/>
        </dgm:presLayoutVars>
      </dgm:prSet>
      <dgm:spPr/>
    </dgm:pt>
    <dgm:pt modelId="{B44A4AA2-B46F-484A-861D-00060748515C}" type="pres">
      <dgm:prSet presAssocID="{68FC4798-7F07-43D5-BB29-97CF97B2A501}" presName="composite" presStyleCnt="0"/>
      <dgm:spPr/>
    </dgm:pt>
    <dgm:pt modelId="{80D48BC8-BC7F-45C5-B3BF-A52ABD23D663}" type="pres">
      <dgm:prSet presAssocID="{68FC4798-7F07-43D5-BB29-97CF97B2A501}"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8CB64BB2-42E7-42DD-AB61-26C698269270}" type="pres">
      <dgm:prSet presAssocID="{68FC4798-7F07-43D5-BB29-97CF97B2A501}" presName="txShp" presStyleLbl="node1" presStyleIdx="0" presStyleCnt="2" custScaleX="100224">
        <dgm:presLayoutVars>
          <dgm:bulletEnabled val="1"/>
        </dgm:presLayoutVars>
      </dgm:prSet>
      <dgm:spPr/>
    </dgm:pt>
    <dgm:pt modelId="{B29AFD1D-EFC0-4913-95D4-2A607EC70627}" type="pres">
      <dgm:prSet presAssocID="{7A2DA31D-2368-430D-92F5-C46EE6AC5497}" presName="spacing" presStyleCnt="0"/>
      <dgm:spPr/>
    </dgm:pt>
    <dgm:pt modelId="{5B198056-7708-4FC6-B7B0-000485C3EF01}" type="pres">
      <dgm:prSet presAssocID="{34BCFA31-726A-422D-B8EA-BBDE0062CC16}" presName="composite" presStyleCnt="0"/>
      <dgm:spPr/>
    </dgm:pt>
    <dgm:pt modelId="{34B089CA-052E-408B-BB24-C6F53A41A3C4}" type="pres">
      <dgm:prSet presAssocID="{34BCFA31-726A-422D-B8EA-BBDE0062CC16}" presName="imgShp"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t="-27000" b="-27000"/>
          </a:stretch>
        </a:blipFill>
      </dgm:spPr>
    </dgm:pt>
    <dgm:pt modelId="{78A617AF-FCC5-426A-BFCF-52A7270708E5}" type="pres">
      <dgm:prSet presAssocID="{34BCFA31-726A-422D-B8EA-BBDE0062CC16}" presName="txShp" presStyleLbl="node1" presStyleIdx="1" presStyleCnt="2">
        <dgm:presLayoutVars>
          <dgm:bulletEnabled val="1"/>
        </dgm:presLayoutVars>
      </dgm:prSet>
      <dgm:spPr/>
    </dgm:pt>
  </dgm:ptLst>
  <dgm:cxnLst>
    <dgm:cxn modelId="{05213B21-A056-4D12-A622-9FBF0A10AF05}" srcId="{424983E1-FE41-482F-87B9-72425DFAD021}" destId="{34BCFA31-726A-422D-B8EA-BBDE0062CC16}" srcOrd="1" destOrd="0" parTransId="{B24CBFBD-7DC3-4ACD-B5F5-2B45DA78F5B3}" sibTransId="{D13A0D34-B120-4923-99B5-2423D52C962E}"/>
    <dgm:cxn modelId="{712D1B2C-00D1-4A3B-A99A-BC29FF975B3D}" type="presOf" srcId="{424983E1-FE41-482F-87B9-72425DFAD021}" destId="{7CFBB13F-4133-4591-A8CA-C751E7EF2879}" srcOrd="0" destOrd="0" presId="urn:microsoft.com/office/officeart/2005/8/layout/vList3"/>
    <dgm:cxn modelId="{C2F3BC43-3DC0-47AA-BB23-E63A0F3AEE1B}" type="presOf" srcId="{34BCFA31-726A-422D-B8EA-BBDE0062CC16}" destId="{78A617AF-FCC5-426A-BFCF-52A7270708E5}" srcOrd="0" destOrd="0" presId="urn:microsoft.com/office/officeart/2005/8/layout/vList3"/>
    <dgm:cxn modelId="{B8A2FCBF-7463-4ED5-8C10-D86DDD0A2EB6}" type="presOf" srcId="{68FC4798-7F07-43D5-BB29-97CF97B2A501}" destId="{8CB64BB2-42E7-42DD-AB61-26C698269270}" srcOrd="0" destOrd="0" presId="urn:microsoft.com/office/officeart/2005/8/layout/vList3"/>
    <dgm:cxn modelId="{345902E2-5C60-4D8A-ACB3-EBA468DEBA08}" srcId="{424983E1-FE41-482F-87B9-72425DFAD021}" destId="{68FC4798-7F07-43D5-BB29-97CF97B2A501}" srcOrd="0" destOrd="0" parTransId="{168ECD35-AA65-4A21-A39F-9B0751030911}" sibTransId="{7A2DA31D-2368-430D-92F5-C46EE6AC5497}"/>
    <dgm:cxn modelId="{BC56168D-009B-49EA-B238-A1C4E6704DDD}" type="presParOf" srcId="{7CFBB13F-4133-4591-A8CA-C751E7EF2879}" destId="{B44A4AA2-B46F-484A-861D-00060748515C}" srcOrd="0" destOrd="0" presId="urn:microsoft.com/office/officeart/2005/8/layout/vList3"/>
    <dgm:cxn modelId="{4AEFD232-4AFC-4060-A081-A9E56CA2A709}" type="presParOf" srcId="{B44A4AA2-B46F-484A-861D-00060748515C}" destId="{80D48BC8-BC7F-45C5-B3BF-A52ABD23D663}" srcOrd="0" destOrd="0" presId="urn:microsoft.com/office/officeart/2005/8/layout/vList3"/>
    <dgm:cxn modelId="{17B0EB17-F2E7-48DA-ADC6-0ACCEA08D447}" type="presParOf" srcId="{B44A4AA2-B46F-484A-861D-00060748515C}" destId="{8CB64BB2-42E7-42DD-AB61-26C698269270}" srcOrd="1" destOrd="0" presId="urn:microsoft.com/office/officeart/2005/8/layout/vList3"/>
    <dgm:cxn modelId="{FED8122F-BF48-4038-9C7D-4D61FD89B865}" type="presParOf" srcId="{7CFBB13F-4133-4591-A8CA-C751E7EF2879}" destId="{B29AFD1D-EFC0-4913-95D4-2A607EC70627}" srcOrd="1" destOrd="0" presId="urn:microsoft.com/office/officeart/2005/8/layout/vList3"/>
    <dgm:cxn modelId="{FCC1F618-69D3-4368-BCFF-813BD95CE200}" type="presParOf" srcId="{7CFBB13F-4133-4591-A8CA-C751E7EF2879}" destId="{5B198056-7708-4FC6-B7B0-000485C3EF01}" srcOrd="2" destOrd="0" presId="urn:microsoft.com/office/officeart/2005/8/layout/vList3"/>
    <dgm:cxn modelId="{80D3038D-408F-41D7-B166-9CD9F36BDDEC}" type="presParOf" srcId="{5B198056-7708-4FC6-B7B0-000485C3EF01}" destId="{34B089CA-052E-408B-BB24-C6F53A41A3C4}" srcOrd="0" destOrd="0" presId="urn:microsoft.com/office/officeart/2005/8/layout/vList3"/>
    <dgm:cxn modelId="{F49A7330-4401-4936-B086-9AFE00E7FD22}" type="presParOf" srcId="{5B198056-7708-4FC6-B7B0-000485C3EF01}" destId="{78A617AF-FCC5-426A-BFCF-52A7270708E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872318-E2C0-4DC9-ADBC-9BBBF5993EF9}">
      <dsp:nvSpPr>
        <dsp:cNvPr id="0" name=""/>
        <dsp:cNvSpPr/>
      </dsp:nvSpPr>
      <dsp:spPr>
        <a:xfrm>
          <a:off x="0" y="0"/>
          <a:ext cx="4203365"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36FF0182-F672-4964-9047-0AB01FDE7219}">
      <dsp:nvSpPr>
        <dsp:cNvPr id="0" name=""/>
        <dsp:cNvSpPr/>
      </dsp:nvSpPr>
      <dsp:spPr>
        <a:xfrm>
          <a:off x="0" y="0"/>
          <a:ext cx="4203365" cy="19989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b="1" u="sng" kern="1200"/>
            <a:t>BOOK TITLE</a:t>
          </a:r>
          <a:endParaRPr lang="en-US" sz="3300" kern="1200"/>
        </a:p>
      </dsp:txBody>
      <dsp:txXfrm>
        <a:off x="0" y="0"/>
        <a:ext cx="4203365" cy="1998913"/>
      </dsp:txXfrm>
    </dsp:sp>
    <dsp:sp modelId="{7135B8AB-81C4-4837-95D3-C8F95D9FA42E}">
      <dsp:nvSpPr>
        <dsp:cNvPr id="0" name=""/>
        <dsp:cNvSpPr/>
      </dsp:nvSpPr>
      <dsp:spPr>
        <a:xfrm>
          <a:off x="0" y="1998913"/>
          <a:ext cx="4203365"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38576F41-0863-42A8-B7A8-DF609859EA9E}">
      <dsp:nvSpPr>
        <dsp:cNvPr id="0" name=""/>
        <dsp:cNvSpPr/>
      </dsp:nvSpPr>
      <dsp:spPr>
        <a:xfrm>
          <a:off x="0" y="1998913"/>
          <a:ext cx="4203365" cy="19989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b="1" kern="1200">
              <a:effectLst>
                <a:outerShdw blurRad="38100" dist="38100" dir="2700000" algn="tl">
                  <a:srgbClr val="000000">
                    <a:alpha val="43137"/>
                  </a:srgbClr>
                </a:outerShdw>
              </a:effectLst>
            </a:rPr>
            <a:t>FOLLOWING EMBODDIED DISCIPLESHIP IN A DIGITAL AGE</a:t>
          </a:r>
          <a:endParaRPr lang="en-US" sz="3300" kern="1200">
            <a:effectLst>
              <a:outerShdw blurRad="38100" dist="38100" dir="2700000" algn="tl">
                <a:srgbClr val="000000">
                  <a:alpha val="43137"/>
                </a:srgbClr>
              </a:outerShdw>
            </a:effectLst>
          </a:endParaRPr>
        </a:p>
      </dsp:txBody>
      <dsp:txXfrm>
        <a:off x="0" y="1998913"/>
        <a:ext cx="4203365" cy="19989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036171-065F-4801-98AE-CB6FD23FDCA7}">
      <dsp:nvSpPr>
        <dsp:cNvPr id="0" name=""/>
        <dsp:cNvSpPr/>
      </dsp:nvSpPr>
      <dsp:spPr>
        <a:xfrm>
          <a:off x="0" y="0"/>
          <a:ext cx="8546181" cy="1398515"/>
        </a:xfrm>
        <a:prstGeom prst="roundRect">
          <a:avLst/>
        </a:prstGeom>
        <a:solidFill>
          <a:srgbClr val="FFFF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solidFill>
                <a:srgbClr val="FF0000"/>
              </a:solidFill>
            </a:rPr>
            <a:t>Jason </a:t>
          </a:r>
          <a:r>
            <a:rPr lang="en-US" sz="2500" b="1" kern="1200" dirty="0" err="1">
              <a:solidFill>
                <a:srgbClr val="FF0000"/>
              </a:solidFill>
            </a:rPr>
            <a:t>Byassee</a:t>
          </a:r>
          <a:r>
            <a:rPr lang="en-US" sz="2500" b="1" kern="1200" dirty="0">
              <a:solidFill>
                <a:srgbClr val="FF0000"/>
              </a:solidFill>
            </a:rPr>
            <a:t> and Andria Irwin </a:t>
          </a:r>
          <a:r>
            <a:rPr lang="en-US" sz="2500" b="1" kern="1200" dirty="0">
              <a:solidFill>
                <a:schemeClr val="bg2"/>
              </a:solidFill>
            </a:rPr>
            <a:t>(Intergenerational authors, a concept worth-imitating by Youth Workers). </a:t>
          </a:r>
          <a:endParaRPr lang="en-US" sz="2500" kern="1200" dirty="0">
            <a:solidFill>
              <a:schemeClr val="bg2"/>
            </a:solidFill>
          </a:endParaRPr>
        </a:p>
      </dsp:txBody>
      <dsp:txXfrm>
        <a:off x="68270" y="68270"/>
        <a:ext cx="8409641" cy="1261975"/>
      </dsp:txXfrm>
    </dsp:sp>
    <dsp:sp modelId="{483D008F-F528-45EA-B6B6-E5E5324F9073}">
      <dsp:nvSpPr>
        <dsp:cNvPr id="0" name=""/>
        <dsp:cNvSpPr/>
      </dsp:nvSpPr>
      <dsp:spPr>
        <a:xfrm>
          <a:off x="0" y="1501344"/>
          <a:ext cx="8546181" cy="1398515"/>
        </a:xfrm>
        <a:prstGeom prst="roundRect">
          <a:avLst/>
        </a:prstGeom>
        <a:solidFill>
          <a:srgbClr val="FFFF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bg2"/>
              </a:solidFill>
            </a:rPr>
            <a:t>Jason had been a prolific writer for several blogs and Christian Media Houses before becoming a Pastor. </a:t>
          </a:r>
        </a:p>
      </dsp:txBody>
      <dsp:txXfrm>
        <a:off x="68270" y="1569614"/>
        <a:ext cx="8409641" cy="1261975"/>
      </dsp:txXfrm>
    </dsp:sp>
    <dsp:sp modelId="{6913E856-F579-40ED-92E5-1C0D42BA6C54}">
      <dsp:nvSpPr>
        <dsp:cNvPr id="0" name=""/>
        <dsp:cNvSpPr/>
      </dsp:nvSpPr>
      <dsp:spPr>
        <a:xfrm>
          <a:off x="0" y="3002689"/>
          <a:ext cx="8546181" cy="1398515"/>
        </a:xfrm>
        <a:prstGeom prst="roundRect">
          <a:avLst/>
        </a:prstGeom>
        <a:solidFill>
          <a:srgbClr val="FFFF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bg2"/>
              </a:solidFill>
            </a:rPr>
            <a:t>For Andria, it is her first time writing a book. She was born as a digital native, used her technological prowess but Jason tapped her abilities to focus them into the book.</a:t>
          </a:r>
        </a:p>
      </dsp:txBody>
      <dsp:txXfrm>
        <a:off x="68270" y="3070959"/>
        <a:ext cx="8409641" cy="12619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E0345B-EE87-4AB5-8989-D1E6CE7AF0F5}">
      <dsp:nvSpPr>
        <dsp:cNvPr id="0" name=""/>
        <dsp:cNvSpPr/>
      </dsp:nvSpPr>
      <dsp:spPr>
        <a:xfrm rot="10800000">
          <a:off x="2234385" y="1178"/>
          <a:ext cx="6992874" cy="189208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4359" tIns="152400" rIns="284480" bIns="152400" numCol="1" spcCol="1270" anchor="ctr" anchorCtr="0">
          <a:noAutofit/>
        </a:bodyPr>
        <a:lstStyle/>
        <a:p>
          <a:pPr marL="0" lvl="0" indent="0" algn="ctr" defTabSz="1778000">
            <a:lnSpc>
              <a:spcPct val="90000"/>
            </a:lnSpc>
            <a:spcBef>
              <a:spcPct val="0"/>
            </a:spcBef>
            <a:spcAft>
              <a:spcPct val="35000"/>
            </a:spcAft>
            <a:buNone/>
          </a:pPr>
          <a:r>
            <a:rPr lang="en-US" sz="4000" b="1" i="0" kern="1200" dirty="0"/>
            <a:t>Present Summary from the Book</a:t>
          </a:r>
          <a:endParaRPr lang="en-US" sz="4000" b="1" kern="1200" dirty="0"/>
        </a:p>
      </dsp:txBody>
      <dsp:txXfrm rot="10800000">
        <a:off x="2707407" y="1178"/>
        <a:ext cx="6519852" cy="1892089"/>
      </dsp:txXfrm>
    </dsp:sp>
    <dsp:sp modelId="{E736B701-E429-4167-90DA-9B6EAB4CA45D}">
      <dsp:nvSpPr>
        <dsp:cNvPr id="0" name=""/>
        <dsp:cNvSpPr/>
      </dsp:nvSpPr>
      <dsp:spPr>
        <a:xfrm>
          <a:off x="1288340" y="1178"/>
          <a:ext cx="1892089" cy="189208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7000" b="-2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6D4637-4A4D-4869-9634-1CA8B181BCDF}">
      <dsp:nvSpPr>
        <dsp:cNvPr id="0" name=""/>
        <dsp:cNvSpPr/>
      </dsp:nvSpPr>
      <dsp:spPr>
        <a:xfrm rot="10800000">
          <a:off x="2234385" y="2458070"/>
          <a:ext cx="6992874" cy="189208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4359" tIns="152400" rIns="284480" bIns="152400" numCol="1" spcCol="1270" anchor="ctr" anchorCtr="0">
          <a:noAutofit/>
        </a:bodyPr>
        <a:lstStyle/>
        <a:p>
          <a:pPr marL="0" lvl="0" indent="0" algn="ctr" defTabSz="1778000">
            <a:lnSpc>
              <a:spcPct val="90000"/>
            </a:lnSpc>
            <a:spcBef>
              <a:spcPct val="0"/>
            </a:spcBef>
            <a:spcAft>
              <a:spcPct val="35000"/>
            </a:spcAft>
            <a:buNone/>
          </a:pPr>
          <a:r>
            <a:rPr lang="en-US" sz="4000" b="1" i="0" kern="1200" dirty="0"/>
            <a:t>Share implication for our context as Youth Workers</a:t>
          </a:r>
          <a:endParaRPr lang="en-US" sz="4000" b="1" kern="1200" dirty="0"/>
        </a:p>
      </dsp:txBody>
      <dsp:txXfrm rot="10800000">
        <a:off x="2707407" y="2458070"/>
        <a:ext cx="6519852" cy="1892089"/>
      </dsp:txXfrm>
    </dsp:sp>
    <dsp:sp modelId="{8690721B-7C5B-4259-A2F2-2AE7DF8D0891}">
      <dsp:nvSpPr>
        <dsp:cNvPr id="0" name=""/>
        <dsp:cNvSpPr/>
      </dsp:nvSpPr>
      <dsp:spPr>
        <a:xfrm>
          <a:off x="1288340" y="2458070"/>
          <a:ext cx="1892089" cy="189208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7000" b="-2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70121-A36D-4B22-ABC3-26E450AEDE7E}">
      <dsp:nvSpPr>
        <dsp:cNvPr id="0" name=""/>
        <dsp:cNvSpPr/>
      </dsp:nvSpPr>
      <dsp:spPr>
        <a:xfrm>
          <a:off x="0" y="430330"/>
          <a:ext cx="10561983" cy="123317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b="1" i="0" kern="1200" dirty="0">
              <a:solidFill>
                <a:srgbClr val="FFFF00"/>
              </a:solidFill>
            </a:rPr>
            <a:t>The Christian Response to new technologies is that the end is near</a:t>
          </a:r>
          <a:endParaRPr lang="en-US" sz="3100" b="1" kern="1200" dirty="0">
            <a:solidFill>
              <a:srgbClr val="FFFF00"/>
            </a:solidFill>
          </a:endParaRPr>
        </a:p>
      </dsp:txBody>
      <dsp:txXfrm>
        <a:off x="60199" y="490529"/>
        <a:ext cx="10441585" cy="1112781"/>
      </dsp:txXfrm>
    </dsp:sp>
    <dsp:sp modelId="{8B9CE57A-BD37-466D-B782-648F021D1939}">
      <dsp:nvSpPr>
        <dsp:cNvPr id="0" name=""/>
        <dsp:cNvSpPr/>
      </dsp:nvSpPr>
      <dsp:spPr>
        <a:xfrm>
          <a:off x="0" y="1752790"/>
          <a:ext cx="10561983" cy="123317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b="1" i="0" kern="1200" dirty="0"/>
            <a:t>“Critics of the web point out that the world’s best engineers have designed these systems to addict us”</a:t>
          </a:r>
          <a:endParaRPr lang="en-US" sz="3100" b="1" kern="1200" dirty="0"/>
        </a:p>
      </dsp:txBody>
      <dsp:txXfrm>
        <a:off x="60199" y="1812989"/>
        <a:ext cx="10441585" cy="11127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4CE12-FFED-4CEA-89F5-6C7EBF795747}">
      <dsp:nvSpPr>
        <dsp:cNvPr id="0" name=""/>
        <dsp:cNvSpPr/>
      </dsp:nvSpPr>
      <dsp:spPr>
        <a:xfrm>
          <a:off x="0" y="2022"/>
          <a:ext cx="11476382"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F7909F-5674-4ACC-B2EA-BDA0056484A0}">
      <dsp:nvSpPr>
        <dsp:cNvPr id="0" name=""/>
        <dsp:cNvSpPr/>
      </dsp:nvSpPr>
      <dsp:spPr>
        <a:xfrm>
          <a:off x="0" y="2022"/>
          <a:ext cx="11476382" cy="1379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1" i="0" kern="1200" dirty="0">
              <a:solidFill>
                <a:srgbClr val="0070C0"/>
              </a:solidFill>
            </a:rPr>
            <a:t>Col. 3:10 </a:t>
          </a:r>
          <a:r>
            <a:rPr lang="en-US" sz="2700" b="0" i="0" kern="1200" dirty="0"/>
            <a:t>– Put on the new self (</a:t>
          </a:r>
          <a:r>
            <a:rPr lang="en-US" sz="2700" b="1" i="0" kern="1200" dirty="0"/>
            <a:t>first</a:t>
          </a:r>
          <a:r>
            <a:rPr lang="en-US" sz="2700" b="0" i="0" kern="1200" dirty="0"/>
            <a:t> to acclimatize with the new tech environment; </a:t>
          </a:r>
          <a:r>
            <a:rPr lang="en-US" sz="2700" b="1" i="0" kern="1200" dirty="0"/>
            <a:t>secondly</a:t>
          </a:r>
          <a:r>
            <a:rPr lang="en-US" sz="2700" b="0" i="0" kern="1200" dirty="0"/>
            <a:t> to show our new self of Christlikeness even online, and </a:t>
          </a:r>
          <a:r>
            <a:rPr lang="en-US" sz="2700" b="1" i="0" kern="1200" dirty="0"/>
            <a:t>third</a:t>
          </a:r>
          <a:r>
            <a:rPr lang="en-US" sz="2700" b="0" i="0" kern="1200" dirty="0"/>
            <a:t> be Christ advocate online).  </a:t>
          </a:r>
          <a:endParaRPr lang="en-US" sz="2700" kern="1200" dirty="0"/>
        </a:p>
      </dsp:txBody>
      <dsp:txXfrm>
        <a:off x="0" y="2022"/>
        <a:ext cx="11476382" cy="1379270"/>
      </dsp:txXfrm>
    </dsp:sp>
    <dsp:sp modelId="{AEC93747-BAA8-46D3-B47E-3714D28007ED}">
      <dsp:nvSpPr>
        <dsp:cNvPr id="0" name=""/>
        <dsp:cNvSpPr/>
      </dsp:nvSpPr>
      <dsp:spPr>
        <a:xfrm>
          <a:off x="0" y="1381293"/>
          <a:ext cx="11476382"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EC73A3-DC25-49A1-B18E-2330A544B85B}">
      <dsp:nvSpPr>
        <dsp:cNvPr id="0" name=""/>
        <dsp:cNvSpPr/>
      </dsp:nvSpPr>
      <dsp:spPr>
        <a:xfrm>
          <a:off x="0" y="1381293"/>
          <a:ext cx="11476382" cy="1379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0" i="0" kern="1200" dirty="0"/>
            <a:t>Initial anonymity not there due to IP addresses, one could be found in IRL (In Real Life) – </a:t>
          </a:r>
          <a:r>
            <a:rPr lang="en-US" sz="2700" b="1" i="0" kern="1200" dirty="0">
              <a:solidFill>
                <a:srgbClr val="FF0000"/>
              </a:solidFill>
            </a:rPr>
            <a:t>caution to youth workers</a:t>
          </a:r>
          <a:endParaRPr lang="en-US" sz="2700" b="1" kern="1200" dirty="0">
            <a:solidFill>
              <a:srgbClr val="FF0000"/>
            </a:solidFill>
          </a:endParaRPr>
        </a:p>
      </dsp:txBody>
      <dsp:txXfrm>
        <a:off x="0" y="1381293"/>
        <a:ext cx="11476382" cy="1379270"/>
      </dsp:txXfrm>
    </dsp:sp>
    <dsp:sp modelId="{5E6F6962-F3F5-4558-8A70-37A3C5EC8CFF}">
      <dsp:nvSpPr>
        <dsp:cNvPr id="0" name=""/>
        <dsp:cNvSpPr/>
      </dsp:nvSpPr>
      <dsp:spPr>
        <a:xfrm>
          <a:off x="0" y="2760563"/>
          <a:ext cx="11476382"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999A00-3077-43A2-BEAD-F50B546A4551}">
      <dsp:nvSpPr>
        <dsp:cNvPr id="0" name=""/>
        <dsp:cNvSpPr/>
      </dsp:nvSpPr>
      <dsp:spPr>
        <a:xfrm>
          <a:off x="0" y="2760563"/>
          <a:ext cx="11476382" cy="1379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0" i="0" kern="1200" dirty="0"/>
            <a:t>Our Ministry as Youth Workers are to young people of postmodernity who are Gen Y (1981-1996); 26-41yrs, Gen Z (1996-2012); 10-25yrs , and Gen Alpha (2013-2025) – </a:t>
          </a:r>
          <a:r>
            <a:rPr lang="en-US" sz="2700" b="1" i="0" kern="1200" dirty="0">
              <a:solidFill>
                <a:srgbClr val="0070C0"/>
              </a:solidFill>
            </a:rPr>
            <a:t>digitally smart generations</a:t>
          </a:r>
          <a:endParaRPr lang="en-US" sz="2700" b="1" kern="1200" dirty="0">
            <a:solidFill>
              <a:srgbClr val="0070C0"/>
            </a:solidFill>
          </a:endParaRPr>
        </a:p>
      </dsp:txBody>
      <dsp:txXfrm>
        <a:off x="0" y="2760563"/>
        <a:ext cx="11476382" cy="13792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64BB2-42E7-42DD-AB61-26C698269270}">
      <dsp:nvSpPr>
        <dsp:cNvPr id="0" name=""/>
        <dsp:cNvSpPr/>
      </dsp:nvSpPr>
      <dsp:spPr>
        <a:xfrm rot="10800000">
          <a:off x="2133267" y="417"/>
          <a:ext cx="7025187" cy="1517984"/>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9389" tIns="114300" rIns="21336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solidFill>
                <a:schemeClr val="tx1"/>
              </a:solidFill>
            </a:rPr>
            <a:t>Matthew 28:19</a:t>
          </a:r>
        </a:p>
      </dsp:txBody>
      <dsp:txXfrm rot="10800000">
        <a:off x="2512763" y="417"/>
        <a:ext cx="6645691" cy="1517984"/>
      </dsp:txXfrm>
    </dsp:sp>
    <dsp:sp modelId="{80D48BC8-BC7F-45C5-B3BF-A52ABD23D663}">
      <dsp:nvSpPr>
        <dsp:cNvPr id="0" name=""/>
        <dsp:cNvSpPr/>
      </dsp:nvSpPr>
      <dsp:spPr>
        <a:xfrm>
          <a:off x="1382125" y="417"/>
          <a:ext cx="1517984" cy="151798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A617AF-FCC5-426A-BFCF-52A7270708E5}">
      <dsp:nvSpPr>
        <dsp:cNvPr id="0" name=""/>
        <dsp:cNvSpPr/>
      </dsp:nvSpPr>
      <dsp:spPr>
        <a:xfrm rot="10800000">
          <a:off x="2145043" y="1897898"/>
          <a:ext cx="7009486" cy="1517984"/>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9389" tIns="114300" rIns="21336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t>The internet with all its residents, is a mission field. We can make disciples there too</a:t>
          </a:r>
        </a:p>
      </dsp:txBody>
      <dsp:txXfrm rot="10800000">
        <a:off x="2524539" y="1897898"/>
        <a:ext cx="6629990" cy="1517984"/>
      </dsp:txXfrm>
    </dsp:sp>
    <dsp:sp modelId="{34B089CA-052E-408B-BB24-C6F53A41A3C4}">
      <dsp:nvSpPr>
        <dsp:cNvPr id="0" name=""/>
        <dsp:cNvSpPr/>
      </dsp:nvSpPr>
      <dsp:spPr>
        <a:xfrm>
          <a:off x="1386051" y="1897898"/>
          <a:ext cx="1517984" cy="1517984"/>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27000" b="-27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Master" Target="../slideMasters/slideMaster8.xml"/><Relationship Id="rId5" Type="http://schemas.microsoft.com/office/2007/relationships/hdphoto" Target="../media/hdphoto1.wdp"/><Relationship Id="rId4" Type="http://schemas.openxmlformats.org/officeDocument/2006/relationships/image" Target="../media/image8.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Master" Target="../slideMasters/slideMaster8.xml"/><Relationship Id="rId5" Type="http://schemas.microsoft.com/office/2007/relationships/hdphoto" Target="../media/hdphoto1.wdp"/><Relationship Id="rId4" Type="http://schemas.openxmlformats.org/officeDocument/2006/relationships/image" Target="../media/image8.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Master" Target="../slideMasters/slideMaster8.xml"/><Relationship Id="rId5" Type="http://schemas.microsoft.com/office/2007/relationships/hdphoto" Target="../media/hdphoto1.wdp"/><Relationship Id="rId4" Type="http://schemas.openxmlformats.org/officeDocument/2006/relationships/image" Target="../media/image7.png"/></Relationships>
</file>

<file path=ppt/slideLayouts/_rels/slideLayout1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Master" Target="../slideMasters/slideMaster8.xml"/><Relationship Id="rId5" Type="http://schemas.microsoft.com/office/2007/relationships/hdphoto" Target="../media/hdphoto1.wdp"/><Relationship Id="rId4" Type="http://schemas.openxmlformats.org/officeDocument/2006/relationships/image" Target="../media/image7.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98EB3-E652-4D77-AEB1-BFDA5D178D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605247-4AD0-400E-8A45-4CFCDCBA8B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6ECA44-952E-41FE-A7E5-7827D8955B1B}"/>
              </a:ext>
            </a:extLst>
          </p:cNvPr>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a:extLst>
              <a:ext uri="{FF2B5EF4-FFF2-40B4-BE49-F238E27FC236}">
                <a16:creationId xmlns:a16="http://schemas.microsoft.com/office/drawing/2014/main" id="{92E1BAA3-5EC7-494B-BE48-C62E5AE399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303B15-5EC5-481C-BF28-A3FFDEEB1421}"/>
              </a:ext>
            </a:extLst>
          </p:cNvPr>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049936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92224-0061-4E1B-8927-6E321FD301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01B91F-6A18-4FC5-88E6-70D1DA9D34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7C0CF3-411E-42DA-822E-5990A5C1415D}"/>
              </a:ext>
            </a:extLst>
          </p:cNvPr>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a:extLst>
              <a:ext uri="{FF2B5EF4-FFF2-40B4-BE49-F238E27FC236}">
                <a16:creationId xmlns:a16="http://schemas.microsoft.com/office/drawing/2014/main" id="{B677E673-E569-4349-A447-3960EC5F20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1658A-BD4D-4DF2-8A6E-FF3C507A11C1}"/>
              </a:ext>
            </a:extLst>
          </p:cNvPr>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25837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F64D-45DF-4A44-8448-89F0CAB272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237C4A-46EE-4B58-AE2C-CC20E5D563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8B4C57-B8E8-437B-9A97-04453C031EC4}"/>
              </a:ext>
            </a:extLst>
          </p:cNvPr>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a:extLst>
              <a:ext uri="{FF2B5EF4-FFF2-40B4-BE49-F238E27FC236}">
                <a16:creationId xmlns:a16="http://schemas.microsoft.com/office/drawing/2014/main" id="{59DDD45F-50D5-41E6-B112-704376E42B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118047-5FBA-42A9-80B1-A14F8BE8201D}"/>
              </a:ext>
            </a:extLst>
          </p:cNvPr>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352188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BEA90-C210-4CF9-8022-DE01AEEA08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A69D68-24CC-439D-9EF2-3EC366F5A0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0092A4-09DF-491D-AD74-F0E07B770F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C08E0E-10EC-4E66-9435-83B081F92C94}"/>
              </a:ext>
            </a:extLst>
          </p:cNvPr>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a:extLst>
              <a:ext uri="{FF2B5EF4-FFF2-40B4-BE49-F238E27FC236}">
                <a16:creationId xmlns:a16="http://schemas.microsoft.com/office/drawing/2014/main" id="{A9D12792-6224-4133-9AD5-C515BE5355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AF4581-F14A-44B0-B940-1C6077B7CF3A}"/>
              </a:ext>
            </a:extLst>
          </p:cNvPr>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015235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544D3-5242-4186-86BC-B7B5B7FFF2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4CF43F-1B01-459A-8933-A120581225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449238-D5B2-4FFD-9570-44DDDA5166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928FF0-9BA5-4936-9558-F1D9D10CD8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493BEC-77A3-4AAE-8AB1-3F52B893FA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41A9F6-B18E-44E1-BEE1-602A42A540AA}"/>
              </a:ext>
            </a:extLst>
          </p:cNvPr>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a:extLst>
              <a:ext uri="{FF2B5EF4-FFF2-40B4-BE49-F238E27FC236}">
                <a16:creationId xmlns:a16="http://schemas.microsoft.com/office/drawing/2014/main" id="{7403BDD4-EF5D-42C9-940D-1EBA3687F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AE1564-F2AA-4D99-8030-0A72A1E53F7E}"/>
              </a:ext>
            </a:extLst>
          </p:cNvPr>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873820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56063-6966-4641-8690-76481D8CDD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58906BF-DAF5-45F8-BD6F-B488BFA10FAB}"/>
              </a:ext>
            </a:extLst>
          </p:cNvPr>
          <p:cNvSpPr>
            <a:spLocks noGrp="1"/>
          </p:cNvSpPr>
          <p:nvPr>
            <p:ph type="dt" sz="half" idx="10"/>
          </p:nvPr>
        </p:nvSpPr>
        <p:spPr/>
        <p:txBody>
          <a:bodyPr/>
          <a:lstStyle/>
          <a:p>
            <a:fld id="{6866E055-5F85-48FF-96B5-00103F60B7CC}" type="datetimeFigureOut">
              <a:rPr lang="en-US" smtClean="0"/>
              <a:t>2/27/2022</a:t>
            </a:fld>
            <a:endParaRPr lang="en-US"/>
          </a:p>
        </p:txBody>
      </p:sp>
      <p:sp>
        <p:nvSpPr>
          <p:cNvPr id="4" name="Footer Placeholder 3">
            <a:extLst>
              <a:ext uri="{FF2B5EF4-FFF2-40B4-BE49-F238E27FC236}">
                <a16:creationId xmlns:a16="http://schemas.microsoft.com/office/drawing/2014/main" id="{A3A68FE0-D40F-4D6D-9F10-110EA43077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BE04D7-C7E5-4061-9B4A-70FB9D186C85}"/>
              </a:ext>
            </a:extLst>
          </p:cNvPr>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115666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490155-BDF6-4883-AE35-47140BC03D7D}"/>
              </a:ext>
            </a:extLst>
          </p:cNvPr>
          <p:cNvSpPr>
            <a:spLocks noGrp="1"/>
          </p:cNvSpPr>
          <p:nvPr>
            <p:ph type="dt" sz="half" idx="10"/>
          </p:nvPr>
        </p:nvSpPr>
        <p:spPr/>
        <p:txBody>
          <a:bodyPr/>
          <a:lstStyle/>
          <a:p>
            <a:fld id="{6866E055-5F85-48FF-96B5-00103F60B7CC}" type="datetimeFigureOut">
              <a:rPr lang="en-US" smtClean="0"/>
              <a:t>2/27/2022</a:t>
            </a:fld>
            <a:endParaRPr lang="en-US"/>
          </a:p>
        </p:txBody>
      </p:sp>
      <p:sp>
        <p:nvSpPr>
          <p:cNvPr id="3" name="Footer Placeholder 2">
            <a:extLst>
              <a:ext uri="{FF2B5EF4-FFF2-40B4-BE49-F238E27FC236}">
                <a16:creationId xmlns:a16="http://schemas.microsoft.com/office/drawing/2014/main" id="{49ED96A2-F3B3-4D3F-8473-32A8073D15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4C843B-9B93-4729-BC0F-21404F119353}"/>
              </a:ext>
            </a:extLst>
          </p:cNvPr>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72980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C766F-7A2C-446D-92E5-49233F67D0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A25C0B-69C0-472A-BBFA-65197FF7AA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D8EC6C-CE25-4157-9A2A-4807F3FF2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260D05-BE7C-4D37-A0E0-8F0AEDAAC4AE}"/>
              </a:ext>
            </a:extLst>
          </p:cNvPr>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a:extLst>
              <a:ext uri="{FF2B5EF4-FFF2-40B4-BE49-F238E27FC236}">
                <a16:creationId xmlns:a16="http://schemas.microsoft.com/office/drawing/2014/main" id="{F0F897E7-5CEB-405B-9BF4-78746776AD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7BBAA3-0229-4C92-BAD7-ED9F92F424E2}"/>
              </a:ext>
            </a:extLst>
          </p:cNvPr>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36577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6381D-B1EE-4519-A638-53A7781184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369DCB-E607-49A8-8656-01F126A2A1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C433DD-E6E2-4D78-B487-8A0271AD66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0884C2-0304-415A-B178-9F1F5C9658CA}"/>
              </a:ext>
            </a:extLst>
          </p:cNvPr>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a:extLst>
              <a:ext uri="{FF2B5EF4-FFF2-40B4-BE49-F238E27FC236}">
                <a16:creationId xmlns:a16="http://schemas.microsoft.com/office/drawing/2014/main" id="{9C9D0633-C9E9-4E38-9BDF-83EE2536CB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57491-E119-4279-BC45-F2B53C998E33}"/>
              </a:ext>
            </a:extLst>
          </p:cNvPr>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886780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8FD8-8CB7-4183-993C-733FB73717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288B8C-23E1-461C-A6DC-233543012B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AB7134-DFC3-40D5-B6EC-1BE1242FD50A}"/>
              </a:ext>
            </a:extLst>
          </p:cNvPr>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a:extLst>
              <a:ext uri="{FF2B5EF4-FFF2-40B4-BE49-F238E27FC236}">
                <a16:creationId xmlns:a16="http://schemas.microsoft.com/office/drawing/2014/main" id="{E1171D34-51FF-4A54-8065-0426D8D33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26702-FC1E-423E-913B-FA29B02F601E}"/>
              </a:ext>
            </a:extLst>
          </p:cNvPr>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341111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F1CA98-AF1F-417B-A631-1D714B09CB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486112-D124-466E-B16E-6CF06022FC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233A78-E736-46C5-A4C0-CDDE7085F3B0}"/>
              </a:ext>
            </a:extLst>
          </p:cNvPr>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a:extLst>
              <a:ext uri="{FF2B5EF4-FFF2-40B4-BE49-F238E27FC236}">
                <a16:creationId xmlns:a16="http://schemas.microsoft.com/office/drawing/2014/main" id="{DCC1BC8F-A455-4D5F-8F79-8F6841A5A4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14814F-398B-498B-B2B7-3EC5BA9A1965}"/>
              </a:ext>
            </a:extLst>
          </p:cNvPr>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710206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B368B9EF-5F0F-48CE-9788-A6862A3E4289}" type="slidenum">
              <a:rPr lang="en-US" smtClean="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911913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910561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574054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87168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460865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66E055-5F85-48FF-96B5-00103F60B7CC}" type="datetimeFigureOut">
              <a:rPr lang="en-US" smtClean="0"/>
              <a:t>2/27/2022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68B9EF-5F0F-48CE-9788-A6862A3E4289}" type="slidenum">
              <a:rPr lang="en-US" smtClean="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739395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866E055-5F85-48FF-96B5-00103F60B7CC}" type="datetimeFigureOut">
              <a:rPr lang="en-US" smtClean="0"/>
              <a:t>2/27/2022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6517831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958467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45219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72592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94539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209685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9026589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368B9EF-5F0F-48CE-9788-A6862A3E4289}" type="slidenum">
              <a:rPr lang="en-US" smtClean="0"/>
              <a:t>‹#›</a:t>
            </a:fld>
            <a:endParaRPr lang="en-US"/>
          </a:p>
        </p:txBody>
      </p:sp>
    </p:spTree>
    <p:extLst>
      <p:ext uri="{BB962C8B-B14F-4D97-AF65-F5344CB8AC3E}">
        <p14:creationId xmlns:p14="http://schemas.microsoft.com/office/powerpoint/2010/main" val="1367390683"/>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9333585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9678286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66E055-5F85-48FF-96B5-00103F60B7CC}" type="datetimeFigureOut">
              <a:rPr lang="en-US" smtClean="0"/>
              <a:t>2/27/2022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6822310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66E055-5F85-48FF-96B5-00103F60B7CC}" type="datetimeFigureOut">
              <a:rPr lang="en-US" smtClean="0"/>
              <a:t>2/27/2022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4576755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626249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6515034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8199780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6233016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018835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7813402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4139066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5325730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543618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66E055-5F85-48FF-96B5-00103F60B7CC}" type="datetimeFigureOut">
              <a:rPr lang="en-US" smtClean="0"/>
              <a:t>2/27/2022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6414769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66E055-5F85-48FF-96B5-00103F60B7CC}" type="datetimeFigureOut">
              <a:rPr lang="en-US" smtClean="0"/>
              <a:t>2/27/2022</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7025361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051750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0318737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1059648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6626212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146146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2830406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6204207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2920054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9902612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5654024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US"/>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B368B9EF-5F0F-48CE-9788-A6862A3E4289}" type="slidenum">
              <a:rPr lang="en-US" smtClean="0"/>
              <a:t>‹#›</a:t>
            </a:fld>
            <a:endParaRPr lang="en-US"/>
          </a:p>
        </p:txBody>
      </p:sp>
    </p:spTree>
    <p:extLst>
      <p:ext uri="{BB962C8B-B14F-4D97-AF65-F5344CB8AC3E}">
        <p14:creationId xmlns:p14="http://schemas.microsoft.com/office/powerpoint/2010/main" val="21481257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lvl1pPr>
              <a:defRPr sz="1000" b="1"/>
            </a:lvl1p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3735360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lvl1pPr>
              <a:defRPr sz="1000" b="1"/>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7460724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9892472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1326103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66E055-5F85-48FF-96B5-00103F60B7CC}" type="datetimeFigureOut">
              <a:rPr lang="en-US" smtClean="0"/>
              <a:t>2/27/2022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636323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66E055-5F85-48FF-96B5-00103F60B7CC}" type="datetimeFigureOut">
              <a:rPr lang="en-US" smtClean="0"/>
              <a:t>2/27/2022</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9220396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172321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9556734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25385731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0922591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7888087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7979698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65257305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1323324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5782908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5368700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US"/>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B368B9EF-5F0F-48CE-9788-A6862A3E4289}" type="slidenum">
              <a:rPr lang="en-US" smtClean="0"/>
              <a:t>‹#›</a:t>
            </a:fld>
            <a:endParaRPr lang="en-US"/>
          </a:p>
        </p:txBody>
      </p:sp>
    </p:spTree>
    <p:extLst>
      <p:ext uri="{BB962C8B-B14F-4D97-AF65-F5344CB8AC3E}">
        <p14:creationId xmlns:p14="http://schemas.microsoft.com/office/powerpoint/2010/main" val="261725885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40347944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45555860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877677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00798211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66E055-5F85-48FF-96B5-00103F60B7CC}" type="datetimeFigureOut">
              <a:rPr lang="en-US" smtClean="0"/>
              <a:t>2/27/2022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44864566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66E055-5F85-48FF-96B5-00103F60B7CC}" type="datetimeFigureOut">
              <a:rPr lang="en-US" smtClean="0"/>
              <a:t>2/27/2022</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0767378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1087521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2854789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0861121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93862320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7535120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43596406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2116784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3323158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53171826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5988315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US"/>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B368B9EF-5F0F-48CE-9788-A6862A3E4289}" type="slidenum">
              <a:rPr lang="en-US" smtClean="0"/>
              <a:t>‹#›</a:t>
            </a:fld>
            <a:endParaRPr lang="en-US"/>
          </a:p>
        </p:txBody>
      </p:sp>
    </p:spTree>
    <p:extLst>
      <p:ext uri="{BB962C8B-B14F-4D97-AF65-F5344CB8AC3E}">
        <p14:creationId xmlns:p14="http://schemas.microsoft.com/office/powerpoint/2010/main" val="29152168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97674733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0244136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1833389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08801391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66E055-5F85-48FF-96B5-00103F60B7CC}" type="datetimeFigureOut">
              <a:rPr lang="en-US" smtClean="0"/>
              <a:t>2/27/2022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26601889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66E055-5F85-48FF-96B5-00103F60B7CC}" type="datetimeFigureOut">
              <a:rPr lang="en-US" smtClean="0"/>
              <a:t>2/27/2022</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3410430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1938942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1739324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31563601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28606922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31933585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58883821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2727655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12041243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04463417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3460209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B368B9EF-5F0F-48CE-9788-A6862A3E4289}" type="slidenum">
              <a:rPr lang="en-US" smtClean="0"/>
              <a:t>‹#›</a:t>
            </a:fld>
            <a:endParaRPr lang="en-US"/>
          </a:p>
        </p:txBody>
      </p:sp>
    </p:spTree>
    <p:extLst>
      <p:ext uri="{BB962C8B-B14F-4D97-AF65-F5344CB8AC3E}">
        <p14:creationId xmlns:p14="http://schemas.microsoft.com/office/powerpoint/2010/main" val="191530001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37068500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B368B9EF-5F0F-48CE-9788-A6862A3E4289}" type="slidenum">
              <a:rPr lang="en-US" smtClean="0"/>
              <a:t>‹#›</a:t>
            </a:fld>
            <a:endParaRPr lang="en-US"/>
          </a:p>
        </p:txBody>
      </p:sp>
    </p:spTree>
    <p:extLst>
      <p:ext uri="{BB962C8B-B14F-4D97-AF65-F5344CB8AC3E}">
        <p14:creationId xmlns:p14="http://schemas.microsoft.com/office/powerpoint/2010/main" val="102322684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23874833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66E055-5F85-48FF-96B5-00103F60B7CC}" type="datetimeFigureOut">
              <a:rPr lang="en-US" smtClean="0"/>
              <a:t>2/27/2022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15189517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66E055-5F85-48FF-96B5-00103F60B7CC}" type="datetimeFigureOut">
              <a:rPr lang="en-US" smtClean="0"/>
              <a:t>2/27/2022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13847489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66E055-5F85-48FF-96B5-00103F60B7CC}" type="datetimeFigureOut">
              <a:rPr lang="en-US" smtClean="0"/>
              <a:t>2/27/2022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94494992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74207216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E055-5F85-48FF-96B5-00103F60B7CC}" type="datetimeFigureOut">
              <a:rPr lang="en-US" smtClean="0"/>
              <a:t>2/27/2022</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220822485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418732013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E055-5F85-48FF-96B5-00103F60B7CC}" type="datetimeFigureOut">
              <a:rPr lang="en-US" smtClean="0"/>
              <a:t>2/27/2022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8B9EF-5F0F-48CE-9788-A6862A3E4289}" type="slidenum">
              <a:rPr lang="en-US" smtClean="0"/>
              <a:t>‹#›</a:t>
            </a:fld>
            <a:endParaRPr lang="en-US"/>
          </a:p>
        </p:txBody>
      </p:sp>
    </p:spTree>
    <p:extLst>
      <p:ext uri="{BB962C8B-B14F-4D97-AF65-F5344CB8AC3E}">
        <p14:creationId xmlns:p14="http://schemas.microsoft.com/office/powerpoint/2010/main" val="399649509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BFC6452-8447-42DD-B6FC-B51D33A6E12E}" type="datetimeFigureOut">
              <a:rPr lang="en-US" smtClean="0"/>
              <a:t>2/27/2022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8A1D774E-B3A4-49A5-B179-FB5E6D13425F}"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476714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1D774E-B3A4-49A5-B179-FB5E6D13425F}" type="slidenum">
              <a:rPr lang="en-US" smtClean="0"/>
              <a:t>‹#›</a:t>
            </a:fld>
            <a:endParaRPr lang="en-US" dirty="0"/>
          </a:p>
        </p:txBody>
      </p:sp>
    </p:spTree>
    <p:extLst>
      <p:ext uri="{BB962C8B-B14F-4D97-AF65-F5344CB8AC3E}">
        <p14:creationId xmlns:p14="http://schemas.microsoft.com/office/powerpoint/2010/main" val="358508687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1D774E-B3A4-49A5-B179-FB5E6D13425F}"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942219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1D774E-B3A4-49A5-B179-FB5E6D13425F}" type="slidenum">
              <a:rPr lang="en-US" smtClean="0"/>
              <a:t>‹#›</a:t>
            </a:fld>
            <a:endParaRPr lang="en-US" dirty="0"/>
          </a:p>
        </p:txBody>
      </p:sp>
    </p:spTree>
    <p:extLst>
      <p:ext uri="{BB962C8B-B14F-4D97-AF65-F5344CB8AC3E}">
        <p14:creationId xmlns:p14="http://schemas.microsoft.com/office/powerpoint/2010/main" val="368062936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1D774E-B3A4-49A5-B179-FB5E6D13425F}"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456398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1D774E-B3A4-49A5-B179-FB5E6D13425F}"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32658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1D774E-B3A4-49A5-B179-FB5E6D13425F}" type="slidenum">
              <a:rPr lang="en-US" smtClean="0"/>
              <a:t>‹#›</a:t>
            </a:fld>
            <a:endParaRPr lang="en-US" dirty="0"/>
          </a:p>
        </p:txBody>
      </p:sp>
    </p:spTree>
    <p:extLst>
      <p:ext uri="{BB962C8B-B14F-4D97-AF65-F5344CB8AC3E}">
        <p14:creationId xmlns:p14="http://schemas.microsoft.com/office/powerpoint/2010/main" val="234475931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1D774E-B3A4-49A5-B179-FB5E6D13425F}"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424918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1D774E-B3A4-49A5-B179-FB5E6D13425F}" type="slidenum">
              <a:rPr lang="en-US" smtClean="0"/>
              <a:t>‹#›</a:t>
            </a:fld>
            <a:endParaRPr lang="en-US" dirty="0"/>
          </a:p>
        </p:txBody>
      </p:sp>
    </p:spTree>
    <p:extLst>
      <p:ext uri="{BB962C8B-B14F-4D97-AF65-F5344CB8AC3E}">
        <p14:creationId xmlns:p14="http://schemas.microsoft.com/office/powerpoint/2010/main" val="379687849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1D774E-B3A4-49A5-B179-FB5E6D13425F}" type="slidenum">
              <a:rPr lang="en-US" smtClean="0"/>
              <a:t>‹#›</a:t>
            </a:fld>
            <a:endParaRPr lang="en-US" dirty="0"/>
          </a:p>
        </p:txBody>
      </p:sp>
    </p:spTree>
    <p:extLst>
      <p:ext uri="{BB962C8B-B14F-4D97-AF65-F5344CB8AC3E}">
        <p14:creationId xmlns:p14="http://schemas.microsoft.com/office/powerpoint/2010/main" val="279953264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1D774E-B3A4-49A5-B179-FB5E6D13425F}"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072137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1D774E-B3A4-49A5-B179-FB5E6D13425F}"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559940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1D774E-B3A4-49A5-B179-FB5E6D13425F}" type="slidenum">
              <a:rPr lang="en-US" smtClean="0"/>
              <a:t>‹#›</a:t>
            </a:fld>
            <a:endParaRPr lang="en-US" dirty="0"/>
          </a:p>
        </p:txBody>
      </p:sp>
    </p:spTree>
    <p:extLst>
      <p:ext uri="{BB962C8B-B14F-4D97-AF65-F5344CB8AC3E}">
        <p14:creationId xmlns:p14="http://schemas.microsoft.com/office/powerpoint/2010/main" val="160414432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1D774E-B3A4-49A5-B179-FB5E6D13425F}" type="slidenum">
              <a:rPr lang="en-US" smtClean="0"/>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417116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1D774E-B3A4-49A5-B179-FB5E6D13425F}" type="slidenum">
              <a:rPr lang="en-US" smtClean="0"/>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662373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1D774E-B3A4-49A5-B179-FB5E6D13425F}"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781281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FC6452-8447-42DD-B6FC-B51D33A6E12E}" type="datetimeFigureOut">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1D774E-B3A4-49A5-B179-FB5E6D13425F}"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0012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image" Target="../media/image5.jpe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theme" Target="../theme/theme5.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19" Type="http://schemas.openxmlformats.org/officeDocument/2006/relationships/image" Target="../media/image5.jpe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theme" Target="../theme/theme6.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image" Target="../media/image5.jpeg"/><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theme" Target="../theme/theme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19" Type="http://schemas.openxmlformats.org/officeDocument/2006/relationships/image" Target="../media/image5.jpeg"/><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7.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8.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8.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microsoft.com/office/2007/relationships/hdphoto" Target="../media/hdphoto1.wdp"/></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theme" Target="../theme/theme9.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image" Target="../media/image13.png"/><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19" Type="http://schemas.openxmlformats.org/officeDocument/2006/relationships/image" Target="../media/image12.png"/><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DC88D9-D020-461F-B3CB-C8649DF2D0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9C701E-1C2B-46BB-838F-6BF920B951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700822-AA92-4296-9D0F-1176F2DA14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66E055-5F85-48FF-96B5-00103F60B7CC}" type="datetimeFigureOut">
              <a:rPr lang="en-US" smtClean="0"/>
              <a:t>2/27/2022</a:t>
            </a:fld>
            <a:endParaRPr lang="en-US"/>
          </a:p>
        </p:txBody>
      </p:sp>
      <p:sp>
        <p:nvSpPr>
          <p:cNvPr id="5" name="Footer Placeholder 4">
            <a:extLst>
              <a:ext uri="{FF2B5EF4-FFF2-40B4-BE49-F238E27FC236}">
                <a16:creationId xmlns:a16="http://schemas.microsoft.com/office/drawing/2014/main" id="{5FE71A4C-7A5F-4D78-86F3-899749F71C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0EF8C91-7792-44EC-A520-82DF91B72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68B9EF-5F0F-48CE-9788-A6862A3E4289}" type="slidenum">
              <a:rPr lang="en-US" smtClean="0"/>
              <a:t>‹#›</a:t>
            </a:fld>
            <a:endParaRPr lang="en-US"/>
          </a:p>
        </p:txBody>
      </p:sp>
    </p:spTree>
    <p:extLst>
      <p:ext uri="{BB962C8B-B14F-4D97-AF65-F5344CB8AC3E}">
        <p14:creationId xmlns:p14="http://schemas.microsoft.com/office/powerpoint/2010/main" val="4161847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6866E055-5F85-48FF-96B5-00103F60B7CC}" type="datetimeFigureOut">
              <a:rPr lang="en-US" smtClean="0"/>
              <a:t>2/27/2022</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B368B9EF-5F0F-48CE-9788-A6862A3E4289}" type="slidenum">
              <a:rPr lang="en-US" smtClean="0"/>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3469385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6866E055-5F85-48FF-96B5-00103F60B7CC}" type="datetimeFigureOut">
              <a:rPr lang="en-US" smtClean="0"/>
              <a:t>2/27/2022</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B368B9EF-5F0F-48CE-9788-A6862A3E4289}" type="slidenum">
              <a:rPr lang="en-US" smtClean="0"/>
              <a:t>‹#›</a:t>
            </a:fld>
            <a:endParaRPr lang="en-US"/>
          </a:p>
        </p:txBody>
      </p:sp>
    </p:spTree>
    <p:extLst>
      <p:ext uri="{BB962C8B-B14F-4D97-AF65-F5344CB8AC3E}">
        <p14:creationId xmlns:p14="http://schemas.microsoft.com/office/powerpoint/2010/main" val="367576129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866E055-5F85-48FF-96B5-00103F60B7CC}" type="datetimeFigureOut">
              <a:rPr lang="en-US" smtClean="0"/>
              <a:t>2/27/2022</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B368B9EF-5F0F-48CE-9788-A6862A3E4289}" type="slidenum">
              <a:rPr lang="en-US" smtClean="0"/>
              <a:t>‹#›</a:t>
            </a:fld>
            <a:endParaRPr lang="en-US"/>
          </a:p>
        </p:txBody>
      </p:sp>
    </p:spTree>
    <p:extLst>
      <p:ext uri="{BB962C8B-B14F-4D97-AF65-F5344CB8AC3E}">
        <p14:creationId xmlns:p14="http://schemas.microsoft.com/office/powerpoint/2010/main" val="1629279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6866E055-5F85-48FF-96B5-00103F60B7CC}" type="datetimeFigureOut">
              <a:rPr lang="en-US" smtClean="0"/>
              <a:t>2/27/2022</a:t>
            </a:fld>
            <a:endParaRPr lang="en-US"/>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US"/>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B368B9EF-5F0F-48CE-9788-A6862A3E4289}" type="slidenum">
              <a:rPr lang="en-US" smtClean="0"/>
              <a:t>‹#›</a:t>
            </a:fld>
            <a:endParaRPr lang="en-US"/>
          </a:p>
        </p:txBody>
      </p:sp>
    </p:spTree>
    <p:extLst>
      <p:ext uri="{BB962C8B-B14F-4D97-AF65-F5344CB8AC3E}">
        <p14:creationId xmlns:p14="http://schemas.microsoft.com/office/powerpoint/2010/main" val="7141309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866E055-5F85-48FF-96B5-00103F60B7CC}" type="datetimeFigureOut">
              <a:rPr lang="en-US" smtClean="0"/>
              <a:t>2/27/2022</a:t>
            </a:fld>
            <a:endParaRPr lang="en-US"/>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B368B9EF-5F0F-48CE-9788-A6862A3E4289}" type="slidenum">
              <a:rPr lang="en-US" smtClean="0"/>
              <a:t>‹#›</a:t>
            </a:fld>
            <a:endParaRPr lang="en-US"/>
          </a:p>
        </p:txBody>
      </p:sp>
    </p:spTree>
    <p:extLst>
      <p:ext uri="{BB962C8B-B14F-4D97-AF65-F5344CB8AC3E}">
        <p14:creationId xmlns:p14="http://schemas.microsoft.com/office/powerpoint/2010/main" val="3683157174"/>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866E055-5F85-48FF-96B5-00103F60B7CC}" type="datetimeFigureOut">
              <a:rPr lang="en-US" smtClean="0"/>
              <a:t>2/27/2022</a:t>
            </a:fld>
            <a:endParaRPr lang="en-US"/>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B368B9EF-5F0F-48CE-9788-A6862A3E4289}" type="slidenum">
              <a:rPr lang="en-US" smtClean="0"/>
              <a:t>‹#›</a:t>
            </a:fld>
            <a:endParaRPr lang="en-US"/>
          </a:p>
        </p:txBody>
      </p:sp>
    </p:spTree>
    <p:extLst>
      <p:ext uri="{BB962C8B-B14F-4D97-AF65-F5344CB8AC3E}">
        <p14:creationId xmlns:p14="http://schemas.microsoft.com/office/powerpoint/2010/main" val="10260126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866E055-5F85-48FF-96B5-00103F60B7CC}" type="datetimeFigureOut">
              <a:rPr lang="en-US" smtClean="0"/>
              <a:t>2/27/2022</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B368B9EF-5F0F-48CE-9788-A6862A3E4289}" type="slidenum">
              <a:rPr lang="en-US" smtClean="0"/>
              <a:t>‹#›</a:t>
            </a:fld>
            <a:endParaRPr lang="en-US"/>
          </a:p>
        </p:txBody>
      </p:sp>
    </p:spTree>
    <p:extLst>
      <p:ext uri="{BB962C8B-B14F-4D97-AF65-F5344CB8AC3E}">
        <p14:creationId xmlns:p14="http://schemas.microsoft.com/office/powerpoint/2010/main" val="221368686"/>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BFC6452-8447-42DD-B6FC-B51D33A6E12E}" type="datetimeFigureOut">
              <a:rPr lang="en-US" smtClean="0"/>
              <a:t>2/27/2022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A1D774E-B3A4-49A5-B179-FB5E6D13425F}" type="slidenum">
              <a:rPr lang="en-US" smtClean="0"/>
              <a:t>‹#›</a:t>
            </a:fld>
            <a:endParaRPr lang="en-US" dirty="0"/>
          </a:p>
        </p:txBody>
      </p:sp>
    </p:spTree>
    <p:extLst>
      <p:ext uri="{BB962C8B-B14F-4D97-AF65-F5344CB8AC3E}">
        <p14:creationId xmlns:p14="http://schemas.microsoft.com/office/powerpoint/2010/main" val="3728283567"/>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png"/><Relationship Id="rId7" Type="http://schemas.openxmlformats.org/officeDocument/2006/relationships/diagramLayout" Target="../diagrams/layout1.xml"/><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diagramData" Target="../diagrams/data1.xml"/><Relationship Id="rId11" Type="http://schemas.openxmlformats.org/officeDocument/2006/relationships/image" Target="../media/image16.png"/><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3.png"/><Relationship Id="rId9" Type="http://schemas.openxmlformats.org/officeDocument/2006/relationships/diagramColors" Target="../diagrams/colors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0.jpg"/><Relationship Id="rId7" Type="http://schemas.openxmlformats.org/officeDocument/2006/relationships/diagramColors" Target="../diagrams/colors2.xml"/><Relationship Id="rId2" Type="http://schemas.openxmlformats.org/officeDocument/2006/relationships/image" Target="../media/image19.jpg"/><Relationship Id="rId1" Type="http://schemas.openxmlformats.org/officeDocument/2006/relationships/slideLayout" Target="../slideLayouts/slideLayout2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Layout" Target="../diagrams/layout4.xml"/><Relationship Id="rId7" Type="http://schemas.openxmlformats.org/officeDocument/2006/relationships/image" Target="../media/image22.png"/><Relationship Id="rId2" Type="http://schemas.openxmlformats.org/officeDocument/2006/relationships/diagramData" Target="../diagrams/data4.xml"/><Relationship Id="rId1" Type="http://schemas.openxmlformats.org/officeDocument/2006/relationships/slideLayout" Target="../slideLayouts/slideLayout5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6.png"/><Relationship Id="rId2" Type="http://schemas.openxmlformats.org/officeDocument/2006/relationships/diagramData" Target="../diagrams/data5.xml"/><Relationship Id="rId1" Type="http://schemas.openxmlformats.org/officeDocument/2006/relationships/slideLayout" Target="../slideLayouts/slideLayout6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9.png"/><Relationship Id="rId1" Type="http://schemas.openxmlformats.org/officeDocument/2006/relationships/slideLayout" Target="../slideLayouts/slideLayout103.xml"/><Relationship Id="rId5" Type="http://schemas.openxmlformats.org/officeDocument/2006/relationships/image" Target="../media/image23.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4037C1C0-FADA-40C7-B923-037899A24F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c 34">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03E7491-831F-4C31-818D-09D4EC545BEE}"/>
              </a:ext>
            </a:extLst>
          </p:cNvPr>
          <p:cNvSpPr>
            <a:spLocks noGrp="1"/>
          </p:cNvSpPr>
          <p:nvPr>
            <p:ph type="ctrTitle"/>
          </p:nvPr>
        </p:nvSpPr>
        <p:spPr>
          <a:xfrm>
            <a:off x="892818" y="1370171"/>
            <a:ext cx="5085580" cy="2387600"/>
          </a:xfrm>
        </p:spPr>
        <p:txBody>
          <a:bodyPr>
            <a:normAutofit/>
          </a:bodyPr>
          <a:lstStyle/>
          <a:p>
            <a:pPr algn="l"/>
            <a:r>
              <a:rPr lang="en-US" sz="3800" b="1" dirty="0">
                <a:solidFill>
                  <a:schemeClr val="accent1">
                    <a:lumMod val="75000"/>
                  </a:schemeClr>
                </a:solidFill>
                <a:latin typeface="Amasis MT Pro Light" panose="020B0604020202020204" pitchFamily="18" charset="0"/>
              </a:rPr>
              <a:t>AN INITIATIVE OF </a:t>
            </a:r>
            <a:br>
              <a:rPr lang="en-US" sz="3800" b="1" dirty="0">
                <a:solidFill>
                  <a:schemeClr val="accent1">
                    <a:lumMod val="75000"/>
                  </a:schemeClr>
                </a:solidFill>
                <a:latin typeface="Amasis MT Pro Light" panose="020B0604020202020204" pitchFamily="18" charset="0"/>
              </a:rPr>
            </a:br>
            <a:r>
              <a:rPr lang="en-US" sz="3800" b="1" dirty="0">
                <a:solidFill>
                  <a:schemeClr val="accent1">
                    <a:lumMod val="75000"/>
                  </a:schemeClr>
                </a:solidFill>
                <a:latin typeface="Amasis MT Pro Light" panose="020B0604020202020204" pitchFamily="18" charset="0"/>
              </a:rPr>
              <a:t>THE CHURCH OF PENTECOST YOUTH MINISTRY</a:t>
            </a:r>
          </a:p>
        </p:txBody>
      </p:sp>
      <p:sp>
        <p:nvSpPr>
          <p:cNvPr id="3" name="Subtitle 2">
            <a:extLst>
              <a:ext uri="{FF2B5EF4-FFF2-40B4-BE49-F238E27FC236}">
                <a16:creationId xmlns:a16="http://schemas.microsoft.com/office/drawing/2014/main" id="{7B6A0970-4B35-49C1-8A80-93A0324BC07F}"/>
              </a:ext>
            </a:extLst>
          </p:cNvPr>
          <p:cNvSpPr>
            <a:spLocks noGrp="1"/>
          </p:cNvSpPr>
          <p:nvPr>
            <p:ph type="subTitle" idx="1"/>
          </p:nvPr>
        </p:nvSpPr>
        <p:spPr>
          <a:xfrm>
            <a:off x="953674" y="4430586"/>
            <a:ext cx="5085580" cy="1638618"/>
          </a:xfrm>
          <a:solidFill>
            <a:srgbClr val="FFC000"/>
          </a:solidFill>
        </p:spPr>
        <p:txBody>
          <a:bodyPr>
            <a:normAutofit/>
          </a:bodyPr>
          <a:lstStyle/>
          <a:p>
            <a:r>
              <a:rPr lang="en-US" sz="2800" b="1" dirty="0">
                <a:solidFill>
                  <a:schemeClr val="bg1"/>
                </a:solidFill>
              </a:rPr>
              <a:t>PRESENTATION BY:</a:t>
            </a:r>
          </a:p>
          <a:p>
            <a:r>
              <a:rPr lang="en-US" sz="2800" b="1" dirty="0">
                <a:solidFill>
                  <a:schemeClr val="bg1"/>
                </a:solidFill>
              </a:rPr>
              <a:t>GORDON ANSAH (PASTOR)</a:t>
            </a:r>
          </a:p>
          <a:p>
            <a:r>
              <a:rPr lang="en-US" sz="2800" b="1" dirty="0">
                <a:solidFill>
                  <a:schemeClr val="bg1"/>
                </a:solidFill>
              </a:rPr>
              <a:t>TS – UPPER WEST SECTOR</a:t>
            </a:r>
          </a:p>
        </p:txBody>
      </p:sp>
      <p:sp>
        <p:nvSpPr>
          <p:cNvPr id="37" name="Oval 36">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24703" y="541034"/>
            <a:ext cx="931930" cy="9066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descr="Logo&#10;&#10;Description automatically generated">
            <a:extLst>
              <a:ext uri="{FF2B5EF4-FFF2-40B4-BE49-F238E27FC236}">
                <a16:creationId xmlns:a16="http://schemas.microsoft.com/office/drawing/2014/main" id="{E37365A1-2545-4B1D-997D-04ED13045D99}"/>
              </a:ext>
            </a:extLst>
          </p:cNvPr>
          <p:cNvPicPr>
            <a:picLocks noChangeAspect="1"/>
          </p:cNvPicPr>
          <p:nvPr/>
        </p:nvPicPr>
        <p:blipFill rotWithShape="1">
          <a:blip r:embed="rId2">
            <a:extLst>
              <a:ext uri="{28A0092B-C50C-407E-A947-70E740481C1C}">
                <a14:useLocalDpi xmlns:a14="http://schemas.microsoft.com/office/drawing/2010/main" val="0"/>
              </a:ext>
            </a:extLst>
          </a:blip>
          <a:srcRect r="-1" b="-1"/>
          <a:stretch/>
        </p:blipFill>
        <p:spPr>
          <a:xfrm>
            <a:off x="6041841" y="393577"/>
            <a:ext cx="4123157" cy="4123157"/>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39" name="Rectangle 38">
            <a:extLst>
              <a:ext uri="{FF2B5EF4-FFF2-40B4-BE49-F238E27FC236}">
                <a16:creationId xmlns:a16="http://schemas.microsoft.com/office/drawing/2014/main" id="{0DA5DB8B-7E5C-4ABC-8069-A9A8806F3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1501" y="3865664"/>
            <a:ext cx="739429" cy="739429"/>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descr="Text&#10;&#10;Description automatically generated">
            <a:extLst>
              <a:ext uri="{FF2B5EF4-FFF2-40B4-BE49-F238E27FC236}">
                <a16:creationId xmlns:a16="http://schemas.microsoft.com/office/drawing/2014/main" id="{6CC6345C-7E2B-4C0B-AE39-0ABAE4A4356C}"/>
              </a:ext>
            </a:extLst>
          </p:cNvPr>
          <p:cNvPicPr>
            <a:picLocks noChangeAspect="1"/>
          </p:cNvPicPr>
          <p:nvPr/>
        </p:nvPicPr>
        <p:blipFill rotWithShape="1">
          <a:blip r:embed="rId3"/>
          <a:srcRect r="2" b="2"/>
          <a:stretch/>
        </p:blipFill>
        <p:spPr>
          <a:xfrm>
            <a:off x="8695537" y="3158548"/>
            <a:ext cx="3047542" cy="3047542"/>
          </a:xfrm>
          <a:custGeom>
            <a:avLst/>
            <a:gdLst/>
            <a:ahLst/>
            <a:cxnLst/>
            <a:rect l="l" t="t" r="r" b="b"/>
            <a:pathLst>
              <a:path w="2283868" h="2283868">
                <a:moveTo>
                  <a:pt x="1141934" y="0"/>
                </a:moveTo>
                <a:cubicBezTo>
                  <a:pt x="1772607" y="0"/>
                  <a:pt x="2283868" y="511261"/>
                  <a:pt x="2283868" y="1141934"/>
                </a:cubicBezTo>
                <a:cubicBezTo>
                  <a:pt x="2283868" y="1772607"/>
                  <a:pt x="1772607" y="2283868"/>
                  <a:pt x="1141934" y="2283868"/>
                </a:cubicBezTo>
                <a:cubicBezTo>
                  <a:pt x="511261" y="2283868"/>
                  <a:pt x="0" y="1772607"/>
                  <a:pt x="0" y="1141934"/>
                </a:cubicBezTo>
                <a:cubicBezTo>
                  <a:pt x="0" y="511261"/>
                  <a:pt x="511261" y="0"/>
                  <a:pt x="1141934" y="0"/>
                </a:cubicBezTo>
                <a:close/>
              </a:path>
            </a:pathLst>
          </a:custGeom>
        </p:spPr>
      </p:pic>
    </p:spTree>
    <p:extLst>
      <p:ext uri="{BB962C8B-B14F-4D97-AF65-F5344CB8AC3E}">
        <p14:creationId xmlns:p14="http://schemas.microsoft.com/office/powerpoint/2010/main" val="2713931473"/>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B3D23D-1341-4D91-A034-B43BB60CD6D1}"/>
              </a:ext>
            </a:extLst>
          </p:cNvPr>
          <p:cNvSpPr>
            <a:spLocks noGrp="1"/>
          </p:cNvSpPr>
          <p:nvPr>
            <p:ph type="title"/>
          </p:nvPr>
        </p:nvSpPr>
        <p:spPr>
          <a:xfrm>
            <a:off x="178677" y="790536"/>
            <a:ext cx="6095994" cy="1253953"/>
          </a:xfrm>
        </p:spPr>
        <p:txBody>
          <a:bodyPr>
            <a:normAutofit/>
          </a:bodyPr>
          <a:lstStyle/>
          <a:p>
            <a:r>
              <a:rPr lang="en-US" sz="4000" b="1" dirty="0">
                <a:solidFill>
                  <a:srgbClr val="0070C0"/>
                </a:solidFill>
                <a:latin typeface="Gill Sans Nova" panose="020B0604020202020204" pitchFamily="34" charset="0"/>
              </a:rPr>
              <a:t>ACKNOWLEDGEMENT</a:t>
            </a:r>
          </a:p>
        </p:txBody>
      </p:sp>
      <p:sp>
        <p:nvSpPr>
          <p:cNvPr id="3" name="Content Placeholder 2">
            <a:extLst>
              <a:ext uri="{FF2B5EF4-FFF2-40B4-BE49-F238E27FC236}">
                <a16:creationId xmlns:a16="http://schemas.microsoft.com/office/drawing/2014/main" id="{BE932047-9DBB-4718-BE3F-529FFAE24EC8}"/>
              </a:ext>
            </a:extLst>
          </p:cNvPr>
          <p:cNvSpPr>
            <a:spLocks noGrp="1"/>
          </p:cNvSpPr>
          <p:nvPr>
            <p:ph idx="1"/>
          </p:nvPr>
        </p:nvSpPr>
        <p:spPr>
          <a:xfrm>
            <a:off x="496824" y="2470248"/>
            <a:ext cx="4868996" cy="3536236"/>
          </a:xfrm>
        </p:spPr>
        <p:txBody>
          <a:bodyPr>
            <a:normAutofit/>
          </a:bodyPr>
          <a:lstStyle/>
          <a:p>
            <a:r>
              <a:rPr lang="en-US" sz="2400" dirty="0">
                <a:latin typeface="Berlin Sans FB" panose="020E0602020502020306" pitchFamily="34" charset="0"/>
                <a:ea typeface="Tahoma" panose="020B0604030504040204" pitchFamily="34" charset="0"/>
                <a:cs typeface="Tahoma" panose="020B0604030504040204" pitchFamily="34" charset="0"/>
              </a:rPr>
              <a:t>Youth Director, Ps. Ebenezer and </a:t>
            </a:r>
            <a:r>
              <a:rPr lang="en-US" sz="2400" dirty="0" err="1">
                <a:latin typeface="Berlin Sans FB" panose="020E0602020502020306" pitchFamily="34" charset="0"/>
                <a:ea typeface="Tahoma" panose="020B0604030504040204" pitchFamily="34" charset="0"/>
                <a:cs typeface="Tahoma" panose="020B0604030504040204" pitchFamily="34" charset="0"/>
              </a:rPr>
              <a:t>Mrs</a:t>
            </a:r>
            <a:r>
              <a:rPr lang="en-US" sz="2400" dirty="0">
                <a:latin typeface="Berlin Sans FB" panose="020E0602020502020306" pitchFamily="34" charset="0"/>
                <a:ea typeface="Tahoma" panose="020B0604030504040204" pitchFamily="34" charset="0"/>
                <a:cs typeface="Tahoma" panose="020B0604030504040204" pitchFamily="34" charset="0"/>
              </a:rPr>
              <a:t> Priscilla Hagan</a:t>
            </a:r>
          </a:p>
          <a:p>
            <a:endParaRPr lang="en-US" sz="2400" dirty="0">
              <a:latin typeface="Tahoma" panose="020B0604030504040204" pitchFamily="34" charset="0"/>
              <a:ea typeface="Tahoma" panose="020B0604030504040204" pitchFamily="34" charset="0"/>
              <a:cs typeface="Tahoma" panose="020B0604030504040204" pitchFamily="34" charset="0"/>
            </a:endParaRPr>
          </a:p>
          <a:p>
            <a:r>
              <a:rPr lang="en-US" sz="2400" dirty="0">
                <a:latin typeface="Berlin Sans FB" panose="020E0602020502020306" pitchFamily="34" charset="0"/>
                <a:ea typeface="Tahoma" panose="020B0604030504040204" pitchFamily="34" charset="0"/>
                <a:cs typeface="Tahoma" panose="020B0604030504040204" pitchFamily="34" charset="0"/>
              </a:rPr>
              <a:t>The entire National Executive Committee (NEC)</a:t>
            </a:r>
          </a:p>
          <a:p>
            <a:endParaRPr lang="en-US" sz="2400" dirty="0">
              <a:latin typeface="Berlin Sans FB" panose="020E0602020502020306" pitchFamily="34" charset="0"/>
              <a:ea typeface="Tahoma" panose="020B0604030504040204" pitchFamily="34" charset="0"/>
              <a:cs typeface="Tahoma" panose="020B0604030504040204" pitchFamily="34" charset="0"/>
            </a:endParaRPr>
          </a:p>
          <a:p>
            <a:r>
              <a:rPr lang="en-US" sz="2400" dirty="0">
                <a:latin typeface="Berlin Sans FB" panose="020E0602020502020306" pitchFamily="34" charset="0"/>
                <a:ea typeface="Tahoma" panose="020B0604030504040204" pitchFamily="34" charset="0"/>
                <a:cs typeface="Tahoma" panose="020B0604030504040204" pitchFamily="34" charset="0"/>
              </a:rPr>
              <a:t>All Youth Workers</a:t>
            </a:r>
          </a:p>
        </p:txBody>
      </p:sp>
      <p:sp>
        <p:nvSpPr>
          <p:cNvPr id="25" name="Freeform: Shape 24">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descr="Logo&#10;&#10;Description automatically generated">
            <a:extLst>
              <a:ext uri="{FF2B5EF4-FFF2-40B4-BE49-F238E27FC236}">
                <a16:creationId xmlns:a16="http://schemas.microsoft.com/office/drawing/2014/main" id="{D3C08BD5-2A00-4A82-970A-AD7AEDE0C306}"/>
              </a:ext>
            </a:extLst>
          </p:cNvPr>
          <p:cNvPicPr>
            <a:picLocks noChangeAspect="1"/>
          </p:cNvPicPr>
          <p:nvPr/>
        </p:nvPicPr>
        <p:blipFill rotWithShape="1">
          <a:blip r:embed="rId2">
            <a:extLst>
              <a:ext uri="{28A0092B-C50C-407E-A947-70E740481C1C}">
                <a14:useLocalDpi xmlns:a14="http://schemas.microsoft.com/office/drawing/2010/main" val="0"/>
              </a:ext>
            </a:extLst>
          </a:blip>
          <a:srcRect r="-1" b="-1"/>
          <a:stretch/>
        </p:blipFill>
        <p:spPr>
          <a:xfrm>
            <a:off x="7535330" y="2105470"/>
            <a:ext cx="3217333" cy="3217333"/>
          </a:xfrm>
          <a:prstGeom prst="rect">
            <a:avLst/>
          </a:prstGeom>
        </p:spPr>
      </p:pic>
    </p:spTree>
    <p:extLst>
      <p:ext uri="{BB962C8B-B14F-4D97-AF65-F5344CB8AC3E}">
        <p14:creationId xmlns:p14="http://schemas.microsoft.com/office/powerpoint/2010/main" val="328363733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FAADFB1-A9D8-4319-BAC8-6B3FD36BF2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17C5FC5-1BC6-470E-A163-7EE80D227E6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4" name="Picture 13">
            <a:extLst>
              <a:ext uri="{FF2B5EF4-FFF2-40B4-BE49-F238E27FC236}">
                <a16:creationId xmlns:a16="http://schemas.microsoft.com/office/drawing/2014/main" id="{48316889-BCD7-49B5-89BD-4FC1D29FEF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6" name="Rectangle 15">
            <a:extLst>
              <a:ext uri="{FF2B5EF4-FFF2-40B4-BE49-F238E27FC236}">
                <a16:creationId xmlns:a16="http://schemas.microsoft.com/office/drawing/2014/main" id="{3E12F873-5B9B-482F-9FB3-6355C4F3B7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F245259-4364-4D53-AC48-3E893885A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8BB0129-0A0A-45CB-84F8-D0C44CEAC13C}"/>
              </a:ext>
            </a:extLst>
          </p:cNvPr>
          <p:cNvPicPr>
            <a:picLocks noChangeAspect="1"/>
          </p:cNvPicPr>
          <p:nvPr/>
        </p:nvPicPr>
        <p:blipFill rotWithShape="1">
          <a:blip r:embed="rId5"/>
          <a:srcRect l="195" r="177"/>
          <a:stretch/>
        </p:blipFill>
        <p:spPr>
          <a:xfrm>
            <a:off x="1005401" y="227"/>
            <a:ext cx="4424045" cy="6858000"/>
          </a:xfrm>
          <a:prstGeom prst="rect">
            <a:avLst/>
          </a:prstGeom>
          <a:ln w="12700">
            <a:solidFill>
              <a:schemeClr val="tx1"/>
            </a:solidFill>
          </a:ln>
        </p:spPr>
      </p:pic>
      <p:sp>
        <p:nvSpPr>
          <p:cNvPr id="20" name="Rectangle 19">
            <a:extLst>
              <a:ext uri="{FF2B5EF4-FFF2-40B4-BE49-F238E27FC236}">
                <a16:creationId xmlns:a16="http://schemas.microsoft.com/office/drawing/2014/main" id="{3B9C7619-9AF0-4D6F-B2E3-21032A5C3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AFBE0AC-23B1-4352-95D2-C71EB6D15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a:extLst>
              <a:ext uri="{FF2B5EF4-FFF2-40B4-BE49-F238E27FC236}">
                <a16:creationId xmlns:a16="http://schemas.microsoft.com/office/drawing/2014/main" id="{14E8F2CB-940E-4162-B359-44E04E5071CA}"/>
              </a:ext>
            </a:extLst>
          </p:cNvPr>
          <p:cNvGraphicFramePr>
            <a:graphicFrameLocks noGrp="1"/>
          </p:cNvGraphicFramePr>
          <p:nvPr>
            <p:ph idx="1"/>
            <p:extLst>
              <p:ext uri="{D42A27DB-BD31-4B8C-83A1-F6EECF244321}">
                <p14:modId xmlns:p14="http://schemas.microsoft.com/office/powerpoint/2010/main" val="960427881"/>
              </p:ext>
            </p:extLst>
          </p:nvPr>
        </p:nvGraphicFramePr>
        <p:xfrm>
          <a:off x="6369474" y="2052116"/>
          <a:ext cx="4203365" cy="399782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1" name="Picture 10" descr="Logo&#10;&#10;Description automatically generated">
            <a:extLst>
              <a:ext uri="{FF2B5EF4-FFF2-40B4-BE49-F238E27FC236}">
                <a16:creationId xmlns:a16="http://schemas.microsoft.com/office/drawing/2014/main" id="{D2BEA663-2E9F-4D84-82D4-939B92C5F2F2}"/>
              </a:ext>
            </a:extLst>
          </p:cNvPr>
          <p:cNvPicPr>
            <a:picLocks noChangeAspect="1"/>
          </p:cNvPicPr>
          <p:nvPr/>
        </p:nvPicPr>
        <p:blipFill rotWithShape="1">
          <a:blip r:embed="rId11">
            <a:extLst>
              <a:ext uri="{28A0092B-C50C-407E-A947-70E740481C1C}">
                <a14:useLocalDpi xmlns:a14="http://schemas.microsoft.com/office/drawing/2010/main" val="0"/>
              </a:ext>
            </a:extLst>
          </a:blip>
          <a:srcRect r="-1" b="-1"/>
          <a:stretch/>
        </p:blipFill>
        <p:spPr>
          <a:xfrm>
            <a:off x="9787" y="-2718"/>
            <a:ext cx="954387" cy="954387"/>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Tree>
    <p:extLst>
      <p:ext uri="{BB962C8B-B14F-4D97-AF65-F5344CB8AC3E}">
        <p14:creationId xmlns:p14="http://schemas.microsoft.com/office/powerpoint/2010/main" val="7324709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07BCA-BCF0-4C69-B3B0-7BF4711340E6}"/>
              </a:ext>
            </a:extLst>
          </p:cNvPr>
          <p:cNvSpPr>
            <a:spLocks noGrp="1"/>
          </p:cNvSpPr>
          <p:nvPr>
            <p:ph type="title"/>
          </p:nvPr>
        </p:nvSpPr>
        <p:spPr>
          <a:xfrm>
            <a:off x="116241" y="284176"/>
            <a:ext cx="10260212" cy="1508760"/>
          </a:xfrm>
        </p:spPr>
        <p:txBody>
          <a:bodyPr/>
          <a:lstStyle/>
          <a:p>
            <a:r>
              <a:rPr lang="en-US" b="1">
                <a:effectLst>
                  <a:outerShdw blurRad="38100" dist="38100" dir="2700000" algn="tl">
                    <a:srgbClr val="000000">
                      <a:alpha val="43137"/>
                    </a:srgbClr>
                  </a:outerShdw>
                </a:effectLst>
              </a:rPr>
              <a:t>ABOUT THE AUTHORS: Lessons</a:t>
            </a:r>
            <a:endParaRPr lang="en-US" b="1" dirty="0">
              <a:effectLst>
                <a:outerShdw blurRad="38100" dist="38100" dir="2700000" algn="tl">
                  <a:srgbClr val="000000">
                    <a:alpha val="43137"/>
                  </a:srgbClr>
                </a:outerShdw>
              </a:effectLst>
            </a:endParaRPr>
          </a:p>
        </p:txBody>
      </p:sp>
      <p:pic>
        <p:nvPicPr>
          <p:cNvPr id="5" name="Content Placeholder 4" descr="A person with a beard and glasses&#10;&#10;Description automatically generated with medium confidence">
            <a:extLst>
              <a:ext uri="{FF2B5EF4-FFF2-40B4-BE49-F238E27FC236}">
                <a16:creationId xmlns:a16="http://schemas.microsoft.com/office/drawing/2014/main" id="{D2D2433C-DBD8-4764-AB7D-3F93E86E3B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8882" y="1792936"/>
            <a:ext cx="1886309" cy="2357887"/>
          </a:xfrm>
        </p:spPr>
      </p:pic>
      <p:pic>
        <p:nvPicPr>
          <p:cNvPr id="7" name="Picture 6" descr="A person smiling for the camera&#10;&#10;Description automatically generated with medium confidence">
            <a:extLst>
              <a:ext uri="{FF2B5EF4-FFF2-40B4-BE49-F238E27FC236}">
                <a16:creationId xmlns:a16="http://schemas.microsoft.com/office/drawing/2014/main" id="{AECC5DAB-6B16-4F27-904F-A49D3F1A96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533" y="4340833"/>
            <a:ext cx="1957589" cy="2232991"/>
          </a:xfrm>
          <a:prstGeom prst="rect">
            <a:avLst/>
          </a:prstGeom>
        </p:spPr>
      </p:pic>
      <p:graphicFrame>
        <p:nvGraphicFramePr>
          <p:cNvPr id="11" name="TextBox 8">
            <a:extLst>
              <a:ext uri="{FF2B5EF4-FFF2-40B4-BE49-F238E27FC236}">
                <a16:creationId xmlns:a16="http://schemas.microsoft.com/office/drawing/2014/main" id="{20C03F0D-FB03-4ADE-81C4-392A97DE7C16}"/>
              </a:ext>
            </a:extLst>
          </p:cNvPr>
          <p:cNvGraphicFramePr/>
          <p:nvPr>
            <p:extLst>
              <p:ext uri="{D42A27DB-BD31-4B8C-83A1-F6EECF244321}">
                <p14:modId xmlns:p14="http://schemas.microsoft.com/office/powerpoint/2010/main" val="608609582"/>
              </p:ext>
            </p:extLst>
          </p:nvPr>
        </p:nvGraphicFramePr>
        <p:xfrm>
          <a:off x="2916950" y="1950220"/>
          <a:ext cx="8546181" cy="44012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97173788"/>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833A8-63C0-4431-9C9A-FBFF69BE77DB}"/>
              </a:ext>
            </a:extLst>
          </p:cNvPr>
          <p:cNvSpPr>
            <a:spLocks noGrp="1"/>
          </p:cNvSpPr>
          <p:nvPr>
            <p:ph type="title"/>
          </p:nvPr>
        </p:nvSpPr>
        <p:spPr/>
        <p:txBody>
          <a:bodyPr/>
          <a:lstStyle/>
          <a:p>
            <a:r>
              <a:rPr lang="en-US" b="1" dirty="0"/>
              <a:t>OUR APPROACH OF PRESENTATION</a:t>
            </a:r>
          </a:p>
        </p:txBody>
      </p:sp>
      <p:graphicFrame>
        <p:nvGraphicFramePr>
          <p:cNvPr id="4" name="Content Placeholder 3">
            <a:extLst>
              <a:ext uri="{FF2B5EF4-FFF2-40B4-BE49-F238E27FC236}">
                <a16:creationId xmlns:a16="http://schemas.microsoft.com/office/drawing/2014/main" id="{DED071DA-6036-4C5A-A6F6-F706CCF40F2D}"/>
              </a:ext>
            </a:extLst>
          </p:cNvPr>
          <p:cNvGraphicFramePr>
            <a:graphicFrameLocks noGrp="1"/>
          </p:cNvGraphicFramePr>
          <p:nvPr>
            <p:ph idx="1"/>
            <p:extLst>
              <p:ext uri="{D42A27DB-BD31-4B8C-83A1-F6EECF244321}">
                <p14:modId xmlns:p14="http://schemas.microsoft.com/office/powerpoint/2010/main" val="26759935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0154665"/>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13"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15"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B3379698-FEC5-4617-BEA9-F146F91ABFF2}"/>
              </a:ext>
            </a:extLst>
          </p:cNvPr>
          <p:cNvSpPr>
            <a:spLocks noGrp="1"/>
          </p:cNvSpPr>
          <p:nvPr>
            <p:ph type="title"/>
          </p:nvPr>
        </p:nvSpPr>
        <p:spPr>
          <a:xfrm>
            <a:off x="639098" y="629265"/>
            <a:ext cx="6072776" cy="1622322"/>
          </a:xfrm>
        </p:spPr>
        <p:txBody>
          <a:bodyPr>
            <a:normAutofit/>
          </a:bodyPr>
          <a:lstStyle/>
          <a:p>
            <a:r>
              <a:rPr lang="en-US" b="1" dirty="0">
                <a:solidFill>
                  <a:srgbClr val="EBEBEB"/>
                </a:solidFill>
              </a:rPr>
              <a:t>CHAPTERS OF THE BOOK</a:t>
            </a:r>
          </a:p>
        </p:txBody>
      </p:sp>
      <p:sp>
        <p:nvSpPr>
          <p:cNvPr id="17" name="Freeform: Shape 16">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pic>
        <p:nvPicPr>
          <p:cNvPr id="4" name="Picture 3">
            <a:extLst>
              <a:ext uri="{FF2B5EF4-FFF2-40B4-BE49-F238E27FC236}">
                <a16:creationId xmlns:a16="http://schemas.microsoft.com/office/drawing/2014/main" id="{EFAE127E-D5D7-4BCF-87DF-F610154C6688}"/>
              </a:ext>
            </a:extLst>
          </p:cNvPr>
          <p:cNvPicPr>
            <a:picLocks noChangeAspect="1"/>
          </p:cNvPicPr>
          <p:nvPr/>
        </p:nvPicPr>
        <p:blipFill>
          <a:blip r:embed="rId2"/>
          <a:stretch>
            <a:fillRect/>
          </a:stretch>
        </p:blipFill>
        <p:spPr>
          <a:xfrm>
            <a:off x="7418226" y="645106"/>
            <a:ext cx="3616527" cy="5585369"/>
          </a:xfrm>
          <a:prstGeom prst="rect">
            <a:avLst/>
          </a:prstGeom>
        </p:spPr>
      </p:pic>
      <p:sp>
        <p:nvSpPr>
          <p:cNvPr id="19" name="Rectangle 18">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51698B9F-3088-47C1-9422-344112E685F6}"/>
              </a:ext>
            </a:extLst>
          </p:cNvPr>
          <p:cNvSpPr>
            <a:spLocks noGrp="1"/>
          </p:cNvSpPr>
          <p:nvPr>
            <p:ph idx="1"/>
          </p:nvPr>
        </p:nvSpPr>
        <p:spPr>
          <a:xfrm>
            <a:off x="639098" y="1949380"/>
            <a:ext cx="6072776" cy="4281095"/>
          </a:xfrm>
        </p:spPr>
        <p:txBody>
          <a:bodyPr numCol="1" anchor="ctr">
            <a:normAutofit/>
          </a:bodyPr>
          <a:lstStyle/>
          <a:p>
            <a:pPr marL="0" indent="0">
              <a:lnSpc>
                <a:spcPct val="90000"/>
              </a:lnSpc>
              <a:buNone/>
            </a:pPr>
            <a:r>
              <a:rPr lang="en-US" b="1" i="1" dirty="0">
                <a:solidFill>
                  <a:srgbClr val="FFFFFF"/>
                </a:solidFill>
              </a:rPr>
              <a:t>Introduction: The End is Near</a:t>
            </a:r>
          </a:p>
          <a:p>
            <a:pPr>
              <a:lnSpc>
                <a:spcPct val="90000"/>
              </a:lnSpc>
            </a:pPr>
            <a:r>
              <a:rPr lang="en-US" sz="2000" dirty="0">
                <a:solidFill>
                  <a:srgbClr val="FFFFFF"/>
                </a:solidFill>
              </a:rPr>
              <a:t>Putting on the New Self</a:t>
            </a:r>
          </a:p>
          <a:p>
            <a:pPr>
              <a:lnSpc>
                <a:spcPct val="90000"/>
              </a:lnSpc>
            </a:pPr>
            <a:r>
              <a:rPr lang="en-US" sz="2000" dirty="0">
                <a:solidFill>
                  <a:srgbClr val="FFFFFF"/>
                </a:solidFill>
              </a:rPr>
              <a:t>A Pastoral Personality</a:t>
            </a:r>
          </a:p>
          <a:p>
            <a:pPr>
              <a:lnSpc>
                <a:spcPct val="90000"/>
              </a:lnSpc>
            </a:pPr>
            <a:r>
              <a:rPr lang="en-US" sz="2000" dirty="0">
                <a:solidFill>
                  <a:srgbClr val="FFFFFF"/>
                </a:solidFill>
              </a:rPr>
              <a:t>The Opposite of Technology</a:t>
            </a:r>
          </a:p>
          <a:p>
            <a:pPr>
              <a:lnSpc>
                <a:spcPct val="90000"/>
              </a:lnSpc>
            </a:pPr>
            <a:r>
              <a:rPr lang="en-US" sz="2000" dirty="0">
                <a:solidFill>
                  <a:srgbClr val="FFFFFF"/>
                </a:solidFill>
              </a:rPr>
              <a:t>Jesus’s Own Family</a:t>
            </a:r>
          </a:p>
          <a:p>
            <a:pPr>
              <a:lnSpc>
                <a:spcPct val="90000"/>
              </a:lnSpc>
            </a:pPr>
            <a:r>
              <a:rPr lang="en-US" sz="2000" dirty="0">
                <a:solidFill>
                  <a:srgbClr val="FFFFFF"/>
                </a:solidFill>
              </a:rPr>
              <a:t>Undistracted Friendship</a:t>
            </a:r>
          </a:p>
          <a:p>
            <a:pPr>
              <a:lnSpc>
                <a:spcPct val="90000"/>
              </a:lnSpc>
            </a:pPr>
            <a:r>
              <a:rPr lang="en-US" sz="2000" dirty="0">
                <a:solidFill>
                  <a:srgbClr val="FFFFFF"/>
                </a:solidFill>
              </a:rPr>
              <a:t>The Internet is (Kind of) a Place</a:t>
            </a:r>
          </a:p>
          <a:p>
            <a:pPr>
              <a:lnSpc>
                <a:spcPct val="90000"/>
              </a:lnSpc>
            </a:pPr>
            <a:r>
              <a:rPr lang="en-US" sz="2000" dirty="0">
                <a:solidFill>
                  <a:srgbClr val="FFFFFF"/>
                </a:solidFill>
              </a:rPr>
              <a:t>Virtual Virtue</a:t>
            </a:r>
          </a:p>
          <a:p>
            <a:pPr>
              <a:lnSpc>
                <a:spcPct val="90000"/>
              </a:lnSpc>
            </a:pPr>
            <a:r>
              <a:rPr lang="en-US" sz="2000" dirty="0">
                <a:solidFill>
                  <a:srgbClr val="FFFFFF"/>
                </a:solidFill>
              </a:rPr>
              <a:t>Daring to speak for God</a:t>
            </a:r>
          </a:p>
          <a:p>
            <a:pPr marL="0" indent="0">
              <a:lnSpc>
                <a:spcPct val="90000"/>
              </a:lnSpc>
              <a:buNone/>
            </a:pPr>
            <a:r>
              <a:rPr lang="en-US" b="1" i="1" dirty="0">
                <a:solidFill>
                  <a:srgbClr val="FFFFFF"/>
                </a:solidFill>
              </a:rPr>
              <a:t>Conclusion: No Unmediated God</a:t>
            </a:r>
          </a:p>
          <a:p>
            <a:pPr>
              <a:lnSpc>
                <a:spcPct val="90000"/>
              </a:lnSpc>
            </a:pPr>
            <a:endParaRPr lang="en-US" dirty="0">
              <a:solidFill>
                <a:srgbClr val="FFFFFF"/>
              </a:solidFill>
            </a:endParaRPr>
          </a:p>
        </p:txBody>
      </p:sp>
      <p:pic>
        <p:nvPicPr>
          <p:cNvPr id="6" name="Picture 5">
            <a:extLst>
              <a:ext uri="{FF2B5EF4-FFF2-40B4-BE49-F238E27FC236}">
                <a16:creationId xmlns:a16="http://schemas.microsoft.com/office/drawing/2014/main" id="{A5296DF4-3E01-45C6-8938-BA291AF8C2BF}"/>
              </a:ext>
            </a:extLst>
          </p:cNvPr>
          <p:cNvPicPr>
            <a:picLocks noChangeAspect="1"/>
          </p:cNvPicPr>
          <p:nvPr/>
        </p:nvPicPr>
        <p:blipFill rotWithShape="1">
          <a:blip r:embed="rId3">
            <a:extLst>
              <a:ext uri="{28A0092B-C50C-407E-A947-70E740481C1C}">
                <a14:useLocalDpi xmlns:a14="http://schemas.microsoft.com/office/drawing/2010/main" val="0"/>
              </a:ext>
            </a:extLst>
          </a:blip>
          <a:srcRect l="12280" t="8106" r="4242" b="7797"/>
          <a:stretch/>
        </p:blipFill>
        <p:spPr>
          <a:xfrm>
            <a:off x="11290851" y="0"/>
            <a:ext cx="901149" cy="907824"/>
          </a:xfrm>
          <a:prstGeom prst="rect">
            <a:avLst/>
          </a:prstGeom>
        </p:spPr>
      </p:pic>
    </p:spTree>
    <p:extLst>
      <p:ext uri="{BB962C8B-B14F-4D97-AF65-F5344CB8AC3E}">
        <p14:creationId xmlns:p14="http://schemas.microsoft.com/office/powerpoint/2010/main" val="15715873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F638E-2233-482A-98B6-9B9DDEB9D517}"/>
              </a:ext>
            </a:extLst>
          </p:cNvPr>
          <p:cNvSpPr>
            <a:spLocks noGrp="1"/>
          </p:cNvSpPr>
          <p:nvPr>
            <p:ph type="title"/>
          </p:nvPr>
        </p:nvSpPr>
        <p:spPr/>
        <p:txBody>
          <a:bodyPr/>
          <a:lstStyle/>
          <a:p>
            <a:r>
              <a:rPr lang="en-US" b="1" dirty="0"/>
              <a:t>Introduction</a:t>
            </a:r>
          </a:p>
        </p:txBody>
      </p:sp>
      <p:graphicFrame>
        <p:nvGraphicFramePr>
          <p:cNvPr id="9" name="Content Placeholder 2">
            <a:extLst>
              <a:ext uri="{FF2B5EF4-FFF2-40B4-BE49-F238E27FC236}">
                <a16:creationId xmlns:a16="http://schemas.microsoft.com/office/drawing/2014/main" id="{CA3F84A0-A02A-46B1-BE8A-9F1FCDD274FB}"/>
              </a:ext>
            </a:extLst>
          </p:cNvPr>
          <p:cNvGraphicFramePr>
            <a:graphicFrameLocks noGrp="1"/>
          </p:cNvGraphicFramePr>
          <p:nvPr>
            <p:ph idx="1"/>
            <p:extLst>
              <p:ext uri="{D42A27DB-BD31-4B8C-83A1-F6EECF244321}">
                <p14:modId xmlns:p14="http://schemas.microsoft.com/office/powerpoint/2010/main" val="719572624"/>
              </p:ext>
            </p:extLst>
          </p:nvPr>
        </p:nvGraphicFramePr>
        <p:xfrm>
          <a:off x="755374" y="2603500"/>
          <a:ext cx="10561983"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5147B1B1-3307-417E-8A86-926EBB0282B1}"/>
              </a:ext>
            </a:extLst>
          </p:cNvPr>
          <p:cNvPicPr>
            <a:picLocks noChangeAspect="1"/>
          </p:cNvPicPr>
          <p:nvPr/>
        </p:nvPicPr>
        <p:blipFill>
          <a:blip r:embed="rId7"/>
          <a:stretch>
            <a:fillRect/>
          </a:stretch>
        </p:blipFill>
        <p:spPr>
          <a:xfrm>
            <a:off x="1" y="5566787"/>
            <a:ext cx="829126" cy="1281274"/>
          </a:xfrm>
          <a:prstGeom prst="rect">
            <a:avLst/>
          </a:prstGeom>
        </p:spPr>
      </p:pic>
      <p:pic>
        <p:nvPicPr>
          <p:cNvPr id="4" name="Picture 3">
            <a:extLst>
              <a:ext uri="{FF2B5EF4-FFF2-40B4-BE49-F238E27FC236}">
                <a16:creationId xmlns:a16="http://schemas.microsoft.com/office/drawing/2014/main" id="{829E87DB-D18F-480C-A29B-E53007D45FEC}"/>
              </a:ext>
            </a:extLst>
          </p:cNvPr>
          <p:cNvPicPr>
            <a:picLocks noChangeAspect="1"/>
          </p:cNvPicPr>
          <p:nvPr/>
        </p:nvPicPr>
        <p:blipFill>
          <a:blip r:embed="rId8"/>
          <a:stretch>
            <a:fillRect/>
          </a:stretch>
        </p:blipFill>
        <p:spPr>
          <a:xfrm>
            <a:off x="0" y="-20098"/>
            <a:ext cx="1130527" cy="1135464"/>
          </a:xfrm>
          <a:prstGeom prst="rect">
            <a:avLst/>
          </a:prstGeom>
        </p:spPr>
      </p:pic>
    </p:spTree>
    <p:extLst>
      <p:ext uri="{BB962C8B-B14F-4D97-AF65-F5344CB8AC3E}">
        <p14:creationId xmlns:p14="http://schemas.microsoft.com/office/powerpoint/2010/main" val="1753197666"/>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62A8B-E9A0-4C3C-AAA6-7859C43A9B7B}"/>
              </a:ext>
            </a:extLst>
          </p:cNvPr>
          <p:cNvSpPr>
            <a:spLocks noGrp="1"/>
          </p:cNvSpPr>
          <p:nvPr>
            <p:ph type="title"/>
          </p:nvPr>
        </p:nvSpPr>
        <p:spPr/>
        <p:txBody>
          <a:bodyPr/>
          <a:lstStyle/>
          <a:p>
            <a:r>
              <a:rPr lang="en-US" b="1" dirty="0"/>
              <a:t>Chapter 1: Putting on the New Self</a:t>
            </a:r>
          </a:p>
        </p:txBody>
      </p:sp>
      <p:graphicFrame>
        <p:nvGraphicFramePr>
          <p:cNvPr id="6" name="Content Placeholder 2">
            <a:extLst>
              <a:ext uri="{FF2B5EF4-FFF2-40B4-BE49-F238E27FC236}">
                <a16:creationId xmlns:a16="http://schemas.microsoft.com/office/drawing/2014/main" id="{41968564-6F4E-4816-8E6D-0B4EDBE88AAD}"/>
              </a:ext>
            </a:extLst>
          </p:cNvPr>
          <p:cNvGraphicFramePr>
            <a:graphicFrameLocks noGrp="1"/>
          </p:cNvGraphicFramePr>
          <p:nvPr>
            <p:ph idx="1"/>
            <p:extLst>
              <p:ext uri="{D42A27DB-BD31-4B8C-83A1-F6EECF244321}">
                <p14:modId xmlns:p14="http://schemas.microsoft.com/office/powerpoint/2010/main" val="3008969961"/>
              </p:ext>
            </p:extLst>
          </p:nvPr>
        </p:nvGraphicFramePr>
        <p:xfrm>
          <a:off x="371061" y="2603500"/>
          <a:ext cx="11476382" cy="41418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Logo&#10;&#10;Description automatically generated">
            <a:extLst>
              <a:ext uri="{FF2B5EF4-FFF2-40B4-BE49-F238E27FC236}">
                <a16:creationId xmlns:a16="http://schemas.microsoft.com/office/drawing/2014/main" id="{768CF512-62E5-4843-876A-E492B277066F}"/>
              </a:ext>
            </a:extLst>
          </p:cNvPr>
          <p:cNvPicPr>
            <a:picLocks noChangeAspect="1"/>
          </p:cNvPicPr>
          <p:nvPr/>
        </p:nvPicPr>
        <p:blipFill rotWithShape="1">
          <a:blip r:embed="rId7">
            <a:extLst>
              <a:ext uri="{28A0092B-C50C-407E-A947-70E740481C1C}">
                <a14:useLocalDpi xmlns:a14="http://schemas.microsoft.com/office/drawing/2010/main" val="0"/>
              </a:ext>
            </a:extLst>
          </a:blip>
          <a:srcRect r="-1" b="-1"/>
          <a:stretch/>
        </p:blipFill>
        <p:spPr>
          <a:xfrm>
            <a:off x="0" y="0"/>
            <a:ext cx="1087734" cy="1087734"/>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Tree>
    <p:extLst>
      <p:ext uri="{BB962C8B-B14F-4D97-AF65-F5344CB8AC3E}">
        <p14:creationId xmlns:p14="http://schemas.microsoft.com/office/powerpoint/2010/main" val="2560922520"/>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7862A8B-E9A0-4C3C-AAA6-7859C43A9B7B}"/>
              </a:ext>
            </a:extLst>
          </p:cNvPr>
          <p:cNvSpPr>
            <a:spLocks noGrp="1"/>
          </p:cNvSpPr>
          <p:nvPr>
            <p:ph type="title"/>
          </p:nvPr>
        </p:nvSpPr>
        <p:spPr>
          <a:xfrm>
            <a:off x="838200" y="365125"/>
            <a:ext cx="10515600" cy="1325563"/>
          </a:xfrm>
        </p:spPr>
        <p:txBody>
          <a:bodyPr>
            <a:normAutofit/>
          </a:bodyPr>
          <a:lstStyle/>
          <a:p>
            <a:r>
              <a:rPr lang="en-US" b="1"/>
              <a:t>Chapter 1: Putting on the New Self Contd.</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0C2F7EB-50DA-4829-9B63-E02A3CA14EA2}"/>
              </a:ext>
            </a:extLst>
          </p:cNvPr>
          <p:cNvSpPr>
            <a:spLocks noGrp="1"/>
          </p:cNvSpPr>
          <p:nvPr>
            <p:ph idx="1"/>
          </p:nvPr>
        </p:nvSpPr>
        <p:spPr>
          <a:xfrm>
            <a:off x="838200" y="1825625"/>
            <a:ext cx="10515600" cy="4351338"/>
          </a:xfrm>
        </p:spPr>
        <p:txBody>
          <a:bodyPr>
            <a:normAutofit/>
          </a:bodyPr>
          <a:lstStyle/>
          <a:p>
            <a:r>
              <a:rPr lang="en-US" dirty="0">
                <a:latin typeface="Arial" panose="020B0604020202020204" pitchFamily="34" charset="0"/>
                <a:cs typeface="Arial" panose="020B0604020202020204" pitchFamily="34" charset="0"/>
              </a:rPr>
              <a:t>These generations converse with a lot of acronyms </a:t>
            </a:r>
            <a:r>
              <a:rPr lang="en-US" dirty="0" err="1">
                <a:latin typeface="Arial" panose="020B0604020202020204" pitchFamily="34" charset="0"/>
                <a:cs typeface="Arial" panose="020B0604020202020204" pitchFamily="34" charset="0"/>
              </a:rPr>
              <a:t>eg.</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ASAP</a:t>
            </a:r>
            <a:r>
              <a:rPr lang="en-US" dirty="0">
                <a:latin typeface="Arial" panose="020B0604020202020204" pitchFamily="34" charset="0"/>
                <a:cs typeface="Arial" panose="020B0604020202020204" pitchFamily="34" charset="0"/>
              </a:rPr>
              <a:t> (As Soon As Possible), </a:t>
            </a:r>
            <a:r>
              <a:rPr lang="en-US" b="1" dirty="0">
                <a:latin typeface="Arial" panose="020B0604020202020204" pitchFamily="34" charset="0"/>
                <a:cs typeface="Arial" panose="020B0604020202020204" pitchFamily="34" charset="0"/>
              </a:rPr>
              <a:t>MIA</a:t>
            </a:r>
            <a:r>
              <a:rPr lang="en-US" dirty="0">
                <a:latin typeface="Arial" panose="020B0604020202020204" pitchFamily="34" charset="0"/>
                <a:cs typeface="Arial" panose="020B0604020202020204" pitchFamily="34" charset="0"/>
              </a:rPr>
              <a:t> (Missing In Action), </a:t>
            </a:r>
            <a:r>
              <a:rPr lang="en-US" b="1" dirty="0">
                <a:latin typeface="Arial" panose="020B0604020202020204" pitchFamily="34" charset="0"/>
                <a:cs typeface="Arial" panose="020B0604020202020204" pitchFamily="34" charset="0"/>
              </a:rPr>
              <a:t>FOMO</a:t>
            </a:r>
            <a:r>
              <a:rPr lang="en-US" dirty="0">
                <a:latin typeface="Arial" panose="020B0604020202020204" pitchFamily="34" charset="0"/>
                <a:cs typeface="Arial" panose="020B0604020202020204" pitchFamily="34" charset="0"/>
              </a:rPr>
              <a:t> (Fear Of Missing Out), </a:t>
            </a:r>
            <a:r>
              <a:rPr lang="en-US" b="1" dirty="0">
                <a:latin typeface="Arial" panose="020B0604020202020204" pitchFamily="34" charset="0"/>
                <a:cs typeface="Arial" panose="020B0604020202020204" pitchFamily="34" charset="0"/>
              </a:rPr>
              <a:t>YOLO</a:t>
            </a:r>
            <a:r>
              <a:rPr lang="en-US" dirty="0">
                <a:latin typeface="Arial" panose="020B0604020202020204" pitchFamily="34" charset="0"/>
                <a:cs typeface="Arial" panose="020B0604020202020204" pitchFamily="34" charset="0"/>
              </a:rPr>
              <a:t> (You Only Live Once), </a:t>
            </a:r>
            <a:r>
              <a:rPr lang="en-US" b="1" dirty="0">
                <a:latin typeface="Arial" panose="020B0604020202020204" pitchFamily="34" charset="0"/>
                <a:cs typeface="Arial" panose="020B0604020202020204" pitchFamily="34" charset="0"/>
              </a:rPr>
              <a:t>BRB</a:t>
            </a:r>
            <a:r>
              <a:rPr lang="en-US" dirty="0">
                <a:latin typeface="Arial" panose="020B0604020202020204" pitchFamily="34" charset="0"/>
                <a:cs typeface="Arial" panose="020B0604020202020204" pitchFamily="34" charset="0"/>
              </a:rPr>
              <a:t> (Be Right Back), </a:t>
            </a:r>
            <a:r>
              <a:rPr lang="en-US" b="1" dirty="0">
                <a:latin typeface="Arial" panose="020B0604020202020204" pitchFamily="34" charset="0"/>
                <a:cs typeface="Arial" panose="020B0604020202020204" pitchFamily="34" charset="0"/>
              </a:rPr>
              <a:t>TMI</a:t>
            </a:r>
            <a:r>
              <a:rPr lang="en-US" dirty="0">
                <a:latin typeface="Arial" panose="020B0604020202020204" pitchFamily="34" charset="0"/>
                <a:cs typeface="Arial" panose="020B0604020202020204" pitchFamily="34" charset="0"/>
              </a:rPr>
              <a:t> (Too Much Information)</a:t>
            </a:r>
          </a:p>
          <a:p>
            <a:r>
              <a:rPr lang="en-US" dirty="0">
                <a:latin typeface="Arial" panose="020B0604020202020204" pitchFamily="34" charset="0"/>
                <a:cs typeface="Arial" panose="020B0604020202020204" pitchFamily="34" charset="0"/>
              </a:rPr>
              <a:t>The Call is that we can use the digital space to disciple and to cause change. With over 3.4 billion on Social Media, the Church can get into the social media space. On Social Media, “the holy greets the profane”. </a:t>
            </a:r>
          </a:p>
          <a:p>
            <a:r>
              <a:rPr lang="en-US" dirty="0">
                <a:latin typeface="Arial" panose="020B0604020202020204" pitchFamily="34" charset="0"/>
                <a:cs typeface="Arial" panose="020B0604020202020204" pitchFamily="34" charset="0"/>
              </a:rPr>
              <a:t>We must speak on Social Media</a:t>
            </a:r>
          </a:p>
          <a:p>
            <a:endParaRPr lang="en-US" dirty="0"/>
          </a:p>
        </p:txBody>
      </p:sp>
      <p:pic>
        <p:nvPicPr>
          <p:cNvPr id="4" name="Picture 3" descr="Logo&#10;&#10;Description automatically generated">
            <a:extLst>
              <a:ext uri="{FF2B5EF4-FFF2-40B4-BE49-F238E27FC236}">
                <a16:creationId xmlns:a16="http://schemas.microsoft.com/office/drawing/2014/main" id="{CE17A74C-515C-43A4-B43A-812DBD6E7CCC}"/>
              </a:ext>
            </a:extLst>
          </p:cNvPr>
          <p:cNvPicPr>
            <a:picLocks noChangeAspect="1"/>
          </p:cNvPicPr>
          <p:nvPr/>
        </p:nvPicPr>
        <p:blipFill rotWithShape="1">
          <a:blip r:embed="rId2">
            <a:extLst>
              <a:ext uri="{28A0092B-C50C-407E-A947-70E740481C1C}">
                <a14:useLocalDpi xmlns:a14="http://schemas.microsoft.com/office/drawing/2010/main" val="0"/>
              </a:ext>
            </a:extLst>
          </a:blip>
          <a:srcRect r="-1" b="-1"/>
          <a:stretch/>
        </p:blipFill>
        <p:spPr>
          <a:xfrm>
            <a:off x="0" y="-10048"/>
            <a:ext cx="1014883" cy="1014883"/>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Tree>
    <p:extLst>
      <p:ext uri="{BB962C8B-B14F-4D97-AF65-F5344CB8AC3E}">
        <p14:creationId xmlns:p14="http://schemas.microsoft.com/office/powerpoint/2010/main" val="25400642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20C988C-FAAD-4B22-8BA7-6B5DEFD8D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B21759-58DC-4A6D-98DC-199F1573AFC3}"/>
              </a:ext>
            </a:extLst>
          </p:cNvPr>
          <p:cNvSpPr>
            <a:spLocks noGrp="1"/>
          </p:cNvSpPr>
          <p:nvPr>
            <p:ph type="title"/>
          </p:nvPr>
        </p:nvSpPr>
        <p:spPr>
          <a:xfrm>
            <a:off x="291402" y="373947"/>
            <a:ext cx="5660949" cy="826832"/>
          </a:xfrm>
        </p:spPr>
        <p:txBody>
          <a:bodyPr>
            <a:normAutofit fontScale="90000"/>
          </a:bodyPr>
          <a:lstStyle/>
          <a:p>
            <a:r>
              <a:rPr lang="en-US" sz="4000" b="1" dirty="0">
                <a:solidFill>
                  <a:srgbClr val="0070C0"/>
                </a:solidFill>
                <a:latin typeface="Amasis MT Pro Black" panose="02040A04050005020304" pitchFamily="18" charset="0"/>
              </a:rPr>
              <a:t>Chapter 2: A Pastoral Personality</a:t>
            </a:r>
          </a:p>
        </p:txBody>
      </p:sp>
      <p:sp>
        <p:nvSpPr>
          <p:cNvPr id="3" name="Content Placeholder 2">
            <a:extLst>
              <a:ext uri="{FF2B5EF4-FFF2-40B4-BE49-F238E27FC236}">
                <a16:creationId xmlns:a16="http://schemas.microsoft.com/office/drawing/2014/main" id="{B3FA8AC1-9AFD-477B-B880-D3837B93DEE5}"/>
              </a:ext>
            </a:extLst>
          </p:cNvPr>
          <p:cNvSpPr>
            <a:spLocks noGrp="1"/>
          </p:cNvSpPr>
          <p:nvPr>
            <p:ph idx="1"/>
          </p:nvPr>
        </p:nvSpPr>
        <p:spPr>
          <a:xfrm>
            <a:off x="0" y="1406769"/>
            <a:ext cx="7917097" cy="5245240"/>
          </a:xfrm>
        </p:spPr>
        <p:txBody>
          <a:bodyPr>
            <a:noAutofit/>
          </a:bodyPr>
          <a:lstStyle/>
          <a:p>
            <a:r>
              <a:rPr lang="en-US" b="1" dirty="0">
                <a:solidFill>
                  <a:srgbClr val="FF0000"/>
                </a:solidFill>
                <a:latin typeface="Arial" panose="020B0604020202020204" pitchFamily="34" charset="0"/>
                <a:cs typeface="Arial" panose="020B0604020202020204" pitchFamily="34" charset="0"/>
              </a:rPr>
              <a:t>Should a Minister (Youth Worker) have Personal Social Media Accounts? </a:t>
            </a:r>
          </a:p>
          <a:p>
            <a:r>
              <a:rPr lang="en-US" dirty="0">
                <a:latin typeface="Arial" panose="020B0604020202020204" pitchFamily="34" charset="0"/>
                <a:cs typeface="Arial" panose="020B0604020202020204" pitchFamily="34" charset="0"/>
              </a:rPr>
              <a:t>Ministers of God must let their weight be seen as such on the Social Media Space but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to fall prey to sexual misconduct, systemic racial discrimination, unnecessary theological warfare, etc.</a:t>
            </a:r>
          </a:p>
          <a:p>
            <a:r>
              <a:rPr lang="en-US" dirty="0">
                <a:latin typeface="Arial" panose="020B0604020202020204" pitchFamily="34" charset="0"/>
                <a:cs typeface="Arial" panose="020B0604020202020204" pitchFamily="34" charset="0"/>
              </a:rPr>
              <a:t>The </a:t>
            </a:r>
            <a:r>
              <a:rPr lang="en-US" b="1" u="sng" dirty="0">
                <a:latin typeface="Arial" panose="020B0604020202020204" pitchFamily="34" charset="0"/>
                <a:cs typeface="Arial" panose="020B0604020202020204" pitchFamily="34" charset="0"/>
              </a:rPr>
              <a:t>Pastor’s identity</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is to be faithful to the pulse of the Spirit and to the continuously shifting culture it inhabits. We have to use technology to hear the needs of the people and we have to inhabit technology to provide what the people might need. </a:t>
            </a:r>
          </a:p>
          <a:p>
            <a:endParaRPr lang="en-US" dirty="0"/>
          </a:p>
        </p:txBody>
      </p:sp>
      <p:sp>
        <p:nvSpPr>
          <p:cNvPr id="13" name="Oval 12">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52635" y="2507215"/>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Arc 14">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432189" flipV="1">
            <a:off x="7537061" y="1878543"/>
            <a:ext cx="4592562" cy="4592562"/>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Picture 5">
            <a:extLst>
              <a:ext uri="{FF2B5EF4-FFF2-40B4-BE49-F238E27FC236}">
                <a16:creationId xmlns:a16="http://schemas.microsoft.com/office/drawing/2014/main" id="{FB4ADA03-8D12-482A-9C97-4C58A147BDA0}"/>
              </a:ext>
            </a:extLst>
          </p:cNvPr>
          <p:cNvPicPr>
            <a:picLocks noChangeAspect="1"/>
          </p:cNvPicPr>
          <p:nvPr/>
        </p:nvPicPr>
        <p:blipFill>
          <a:blip r:embed="rId2"/>
          <a:stretch>
            <a:fillRect/>
          </a:stretch>
        </p:blipFill>
        <p:spPr>
          <a:xfrm>
            <a:off x="8405926" y="3329167"/>
            <a:ext cx="2987191" cy="2023821"/>
          </a:xfrm>
          <a:custGeom>
            <a:avLst/>
            <a:gdLst/>
            <a:ahLst/>
            <a:cxnLst/>
            <a:rect l="l" t="t" r="r" b="b"/>
            <a:pathLst>
              <a:path w="2185353" h="2064564">
                <a:moveTo>
                  <a:pt x="65529" y="0"/>
                </a:moveTo>
                <a:lnTo>
                  <a:pt x="2119824" y="0"/>
                </a:lnTo>
                <a:cubicBezTo>
                  <a:pt x="2156015" y="0"/>
                  <a:pt x="2185353" y="29338"/>
                  <a:pt x="2185353" y="65529"/>
                </a:cubicBezTo>
                <a:lnTo>
                  <a:pt x="2185353" y="1999035"/>
                </a:lnTo>
                <a:cubicBezTo>
                  <a:pt x="2185353" y="2035226"/>
                  <a:pt x="2156015" y="2064564"/>
                  <a:pt x="2119824" y="2064564"/>
                </a:cubicBezTo>
                <a:lnTo>
                  <a:pt x="65529" y="2064564"/>
                </a:lnTo>
                <a:cubicBezTo>
                  <a:pt x="29338" y="2064564"/>
                  <a:pt x="0" y="2035226"/>
                  <a:pt x="0" y="1999035"/>
                </a:cubicBezTo>
                <a:lnTo>
                  <a:pt x="0" y="65529"/>
                </a:lnTo>
                <a:cubicBezTo>
                  <a:pt x="0" y="29338"/>
                  <a:pt x="29338" y="0"/>
                  <a:pt x="65529" y="0"/>
                </a:cubicBezTo>
                <a:close/>
              </a:path>
            </a:pathLst>
          </a:custGeom>
        </p:spPr>
      </p:pic>
      <p:pic>
        <p:nvPicPr>
          <p:cNvPr id="4" name="Picture 3">
            <a:extLst>
              <a:ext uri="{FF2B5EF4-FFF2-40B4-BE49-F238E27FC236}">
                <a16:creationId xmlns:a16="http://schemas.microsoft.com/office/drawing/2014/main" id="{E1EDA915-158D-40BD-969C-FDF0E253D77B}"/>
              </a:ext>
            </a:extLst>
          </p:cNvPr>
          <p:cNvPicPr>
            <a:picLocks noChangeAspect="1"/>
          </p:cNvPicPr>
          <p:nvPr/>
        </p:nvPicPr>
        <p:blipFill>
          <a:blip r:embed="rId3"/>
          <a:stretch>
            <a:fillRect/>
          </a:stretch>
        </p:blipFill>
        <p:spPr>
          <a:xfrm>
            <a:off x="9225745" y="2808889"/>
            <a:ext cx="1215193" cy="1220500"/>
          </a:xfrm>
          <a:custGeom>
            <a:avLst/>
            <a:gdLst/>
            <a:ahLst/>
            <a:cxnLst/>
            <a:rect l="l" t="t" r="r" b="b"/>
            <a:pathLst>
              <a:path w="2185353" h="2064564">
                <a:moveTo>
                  <a:pt x="65529" y="0"/>
                </a:moveTo>
                <a:lnTo>
                  <a:pt x="2119824" y="0"/>
                </a:lnTo>
                <a:cubicBezTo>
                  <a:pt x="2156015" y="0"/>
                  <a:pt x="2185353" y="29338"/>
                  <a:pt x="2185353" y="65529"/>
                </a:cubicBezTo>
                <a:lnTo>
                  <a:pt x="2185353" y="1999035"/>
                </a:lnTo>
                <a:cubicBezTo>
                  <a:pt x="2185353" y="2035226"/>
                  <a:pt x="2156015" y="2064564"/>
                  <a:pt x="2119824" y="2064564"/>
                </a:cubicBezTo>
                <a:lnTo>
                  <a:pt x="65529" y="2064564"/>
                </a:lnTo>
                <a:cubicBezTo>
                  <a:pt x="29338" y="2064564"/>
                  <a:pt x="0" y="2035226"/>
                  <a:pt x="0" y="1999035"/>
                </a:cubicBezTo>
                <a:lnTo>
                  <a:pt x="0" y="65529"/>
                </a:lnTo>
                <a:cubicBezTo>
                  <a:pt x="0" y="29338"/>
                  <a:pt x="29338" y="0"/>
                  <a:pt x="65529" y="0"/>
                </a:cubicBezTo>
                <a:close/>
              </a:path>
            </a:pathLst>
          </a:custGeom>
        </p:spPr>
      </p:pic>
      <p:pic>
        <p:nvPicPr>
          <p:cNvPr id="10" name="Picture 9">
            <a:extLst>
              <a:ext uri="{FF2B5EF4-FFF2-40B4-BE49-F238E27FC236}">
                <a16:creationId xmlns:a16="http://schemas.microsoft.com/office/drawing/2014/main" id="{8A7AB05F-1664-4C94-AFA8-5087D07C47A4}"/>
              </a:ext>
            </a:extLst>
          </p:cNvPr>
          <p:cNvPicPr>
            <a:picLocks noChangeAspect="1"/>
          </p:cNvPicPr>
          <p:nvPr/>
        </p:nvPicPr>
        <p:blipFill>
          <a:blip r:embed="rId3"/>
          <a:stretch>
            <a:fillRect/>
          </a:stretch>
        </p:blipFill>
        <p:spPr>
          <a:xfrm>
            <a:off x="9225745" y="2781907"/>
            <a:ext cx="1215193" cy="1220500"/>
          </a:xfrm>
          <a:custGeom>
            <a:avLst/>
            <a:gdLst/>
            <a:ahLst/>
            <a:cxnLst/>
            <a:rect l="l" t="t" r="r" b="b"/>
            <a:pathLst>
              <a:path w="2185353" h="2064564">
                <a:moveTo>
                  <a:pt x="65529" y="0"/>
                </a:moveTo>
                <a:lnTo>
                  <a:pt x="2119824" y="0"/>
                </a:lnTo>
                <a:cubicBezTo>
                  <a:pt x="2156015" y="0"/>
                  <a:pt x="2185353" y="29338"/>
                  <a:pt x="2185353" y="65529"/>
                </a:cubicBezTo>
                <a:lnTo>
                  <a:pt x="2185353" y="1999035"/>
                </a:lnTo>
                <a:cubicBezTo>
                  <a:pt x="2185353" y="2035226"/>
                  <a:pt x="2156015" y="2064564"/>
                  <a:pt x="2119824" y="2064564"/>
                </a:cubicBezTo>
                <a:lnTo>
                  <a:pt x="65529" y="2064564"/>
                </a:lnTo>
                <a:cubicBezTo>
                  <a:pt x="29338" y="2064564"/>
                  <a:pt x="0" y="2035226"/>
                  <a:pt x="0" y="1999035"/>
                </a:cubicBezTo>
                <a:lnTo>
                  <a:pt x="0" y="65529"/>
                </a:lnTo>
                <a:cubicBezTo>
                  <a:pt x="0" y="29338"/>
                  <a:pt x="29338" y="0"/>
                  <a:pt x="65529" y="0"/>
                </a:cubicBezTo>
                <a:close/>
              </a:path>
            </a:pathLst>
          </a:custGeom>
        </p:spPr>
      </p:pic>
    </p:spTree>
    <p:extLst>
      <p:ext uri="{BB962C8B-B14F-4D97-AF65-F5344CB8AC3E}">
        <p14:creationId xmlns:p14="http://schemas.microsoft.com/office/powerpoint/2010/main" val="532084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A8EF3-A4E5-4D3B-B866-E0305D1DBACF}"/>
              </a:ext>
            </a:extLst>
          </p:cNvPr>
          <p:cNvSpPr>
            <a:spLocks noGrp="1"/>
          </p:cNvSpPr>
          <p:nvPr>
            <p:ph type="title"/>
          </p:nvPr>
        </p:nvSpPr>
        <p:spPr>
          <a:xfrm>
            <a:off x="4971522" y="667316"/>
            <a:ext cx="6586491" cy="1286160"/>
          </a:xfrm>
        </p:spPr>
        <p:txBody>
          <a:bodyPr anchor="b">
            <a:normAutofit/>
          </a:bodyPr>
          <a:lstStyle/>
          <a:p>
            <a:r>
              <a:rPr lang="en-US" sz="4100" b="1" dirty="0"/>
              <a:t>Chapter 3: The Opposite of Technology</a:t>
            </a:r>
          </a:p>
        </p:txBody>
      </p:sp>
      <p:sp>
        <p:nvSpPr>
          <p:cNvPr id="3" name="Content Placeholder 2">
            <a:extLst>
              <a:ext uri="{FF2B5EF4-FFF2-40B4-BE49-F238E27FC236}">
                <a16:creationId xmlns:a16="http://schemas.microsoft.com/office/drawing/2014/main" id="{A78E2F9A-A6C9-4CA9-AA7B-F6B9E93FED46}"/>
              </a:ext>
            </a:extLst>
          </p:cNvPr>
          <p:cNvSpPr>
            <a:spLocks noGrp="1"/>
          </p:cNvSpPr>
          <p:nvPr>
            <p:ph idx="1"/>
          </p:nvPr>
        </p:nvSpPr>
        <p:spPr>
          <a:xfrm>
            <a:off x="4632290" y="2438400"/>
            <a:ext cx="7264957" cy="4193509"/>
          </a:xfrm>
          <a:solidFill>
            <a:srgbClr val="FFFF00"/>
          </a:solidFill>
        </p:spPr>
        <p:txBody>
          <a:bodyPr>
            <a:normAutofit/>
          </a:bodyPr>
          <a:lstStyle/>
          <a:p>
            <a:pPr algn="just"/>
            <a:r>
              <a:rPr lang="en-US" dirty="0">
                <a:latin typeface="Arial" panose="020B0604020202020204" pitchFamily="34" charset="0"/>
                <a:cs typeface="Arial" panose="020B0604020202020204" pitchFamily="34" charset="0"/>
              </a:rPr>
              <a:t>The Opposite of Technology is physical or local meetings.</a:t>
            </a:r>
          </a:p>
          <a:p>
            <a:r>
              <a:rPr lang="en-US" dirty="0">
                <a:latin typeface="Arial" panose="020B0604020202020204" pitchFamily="34" charset="0"/>
                <a:cs typeface="Arial" panose="020B0604020202020204" pitchFamily="34" charset="0"/>
              </a:rPr>
              <a:t>Long distance correspondence is no substitute for face-to-face friendship, meals together, mutual prayer and worship and laughter and bodily touch, baptism and eucharist. Digital communication is no substitute for, but rather a supplement to, embodied presence</a:t>
            </a:r>
          </a:p>
          <a:p>
            <a:r>
              <a:rPr lang="en-US" b="1" dirty="0">
                <a:solidFill>
                  <a:srgbClr val="0070C0"/>
                </a:solidFill>
                <a:latin typeface="Arial" panose="020B0604020202020204" pitchFamily="34" charset="0"/>
                <a:cs typeface="Arial" panose="020B0604020202020204" pitchFamily="34" charset="0"/>
              </a:rPr>
              <a:t>We must adopt the hybrid mode.</a:t>
            </a:r>
          </a:p>
          <a:p>
            <a:endParaRPr lang="en-US" sz="2000" dirty="0"/>
          </a:p>
        </p:txBody>
      </p:sp>
      <p:pic>
        <p:nvPicPr>
          <p:cNvPr id="5" name="Picture 4">
            <a:extLst>
              <a:ext uri="{FF2B5EF4-FFF2-40B4-BE49-F238E27FC236}">
                <a16:creationId xmlns:a16="http://schemas.microsoft.com/office/drawing/2014/main" id="{B9E90143-0967-43C4-969E-6C118D3B0DB4}"/>
              </a:ext>
            </a:extLst>
          </p:cNvPr>
          <p:cNvPicPr>
            <a:picLocks noChangeAspect="1"/>
          </p:cNvPicPr>
          <p:nvPr/>
        </p:nvPicPr>
        <p:blipFill rotWithShape="1">
          <a:blip r:embed="rId2"/>
          <a:srcRect l="26824" r="28057" b="-1"/>
          <a:stretch/>
        </p:blipFill>
        <p:spPr>
          <a:xfrm>
            <a:off x="0" y="311499"/>
            <a:ext cx="4343519" cy="6425921"/>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DD30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380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499794-5416-425E-A962-2B32294217C5}"/>
              </a:ext>
            </a:extLst>
          </p:cNvPr>
          <p:cNvSpPr>
            <a:spLocks noGrp="1"/>
          </p:cNvSpPr>
          <p:nvPr>
            <p:ph type="title"/>
          </p:nvPr>
        </p:nvSpPr>
        <p:spPr>
          <a:xfrm>
            <a:off x="589560" y="856180"/>
            <a:ext cx="4560584" cy="1128068"/>
          </a:xfrm>
        </p:spPr>
        <p:txBody>
          <a:bodyPr anchor="ctr">
            <a:normAutofit/>
          </a:bodyPr>
          <a:lstStyle/>
          <a:p>
            <a:r>
              <a:rPr lang="en-US" sz="3400" b="1" dirty="0">
                <a:latin typeface="Amasis MT Pro Black" panose="02040A04050005020304" pitchFamily="18" charset="0"/>
              </a:rPr>
              <a:t>Chapter 4 </a:t>
            </a:r>
            <a:br>
              <a:rPr lang="en-US" sz="3400" b="1" dirty="0">
                <a:latin typeface="Amasis MT Pro Black" panose="02040A04050005020304" pitchFamily="18" charset="0"/>
              </a:rPr>
            </a:br>
            <a:r>
              <a:rPr lang="en-US" sz="3400" b="1" dirty="0">
                <a:latin typeface="Amasis MT Pro Black" panose="02040A04050005020304" pitchFamily="18" charset="0"/>
              </a:rPr>
              <a:t>Jesus’s Own Family</a:t>
            </a:r>
          </a:p>
        </p:txBody>
      </p:sp>
      <p:grpSp>
        <p:nvGrpSpPr>
          <p:cNvPr id="38" name="Group 37">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9" name="Rectangle 3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ctangle 41">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7A2495F-E3DB-4617-A9A3-A5DDAC1914E9}"/>
              </a:ext>
            </a:extLst>
          </p:cNvPr>
          <p:cNvSpPr>
            <a:spLocks noGrp="1"/>
          </p:cNvSpPr>
          <p:nvPr>
            <p:ph idx="1"/>
          </p:nvPr>
        </p:nvSpPr>
        <p:spPr>
          <a:xfrm>
            <a:off x="355196" y="2364137"/>
            <a:ext cx="5139067" cy="4332739"/>
          </a:xfrm>
        </p:spPr>
        <p:txBody>
          <a:bodyPr anchor="ctr">
            <a:normAutofit lnSpcReduction="10000"/>
          </a:bodyPr>
          <a:lstStyle/>
          <a:p>
            <a:pPr algn="just"/>
            <a:r>
              <a:rPr lang="en-US" b="1" dirty="0"/>
              <a:t>A common charge against digital revolution is that it affects families</a:t>
            </a:r>
          </a:p>
          <a:p>
            <a:pPr algn="just"/>
            <a:r>
              <a:rPr lang="en-US" b="1" dirty="0"/>
              <a:t>Jesus somewhat gave a new definition of nuclear family (Mark 3:33-35)</a:t>
            </a:r>
          </a:p>
          <a:p>
            <a:r>
              <a:rPr lang="en-US" b="1" dirty="0"/>
              <a:t>Technology can disrupt biological families – </a:t>
            </a:r>
            <a:r>
              <a:rPr lang="en-US" b="1" dirty="0" err="1"/>
              <a:t>Eg.</a:t>
            </a:r>
            <a:r>
              <a:rPr lang="en-US" b="1" dirty="0"/>
              <a:t> Of elder mom and her digital-native daughter, sitting together, one ignored, the other texting away.</a:t>
            </a:r>
          </a:p>
          <a:p>
            <a:endParaRPr lang="en-US" sz="2000" dirty="0"/>
          </a:p>
        </p:txBody>
      </p:sp>
      <p:sp>
        <p:nvSpPr>
          <p:cNvPr id="44" name="Rectangle 43">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using a computer&#10;&#10;Description automatically generated with low confidence">
            <a:extLst>
              <a:ext uri="{FF2B5EF4-FFF2-40B4-BE49-F238E27FC236}">
                <a16:creationId xmlns:a16="http://schemas.microsoft.com/office/drawing/2014/main" id="{77BFAE32-879F-4109-B249-740FDB0561D4}"/>
              </a:ext>
            </a:extLst>
          </p:cNvPr>
          <p:cNvPicPr>
            <a:picLocks noChangeAspect="1"/>
          </p:cNvPicPr>
          <p:nvPr/>
        </p:nvPicPr>
        <p:blipFill rotWithShape="1">
          <a:blip r:embed="rId2"/>
          <a:srcRect l="17994" r="3916" b="8081"/>
          <a:stretch/>
        </p:blipFill>
        <p:spPr>
          <a:xfrm>
            <a:off x="5877661" y="1083484"/>
            <a:ext cx="5625968" cy="4834193"/>
          </a:xfrm>
          <a:prstGeom prst="rect">
            <a:avLst/>
          </a:prstGeom>
        </p:spPr>
      </p:pic>
    </p:spTree>
    <p:extLst>
      <p:ext uri="{BB962C8B-B14F-4D97-AF65-F5344CB8AC3E}">
        <p14:creationId xmlns:p14="http://schemas.microsoft.com/office/powerpoint/2010/main" val="34663867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499794-5416-425E-A962-2B32294217C5}"/>
              </a:ext>
            </a:extLst>
          </p:cNvPr>
          <p:cNvSpPr>
            <a:spLocks noGrp="1"/>
          </p:cNvSpPr>
          <p:nvPr>
            <p:ph type="title"/>
          </p:nvPr>
        </p:nvSpPr>
        <p:spPr>
          <a:xfrm>
            <a:off x="838201" y="345810"/>
            <a:ext cx="5120561" cy="1325563"/>
          </a:xfrm>
        </p:spPr>
        <p:txBody>
          <a:bodyPr>
            <a:normAutofit/>
          </a:bodyPr>
          <a:lstStyle/>
          <a:p>
            <a:r>
              <a:rPr lang="en-US" b="1" dirty="0"/>
              <a:t>Chapter 4: Jesus’s Own Family Contd.</a:t>
            </a:r>
          </a:p>
        </p:txBody>
      </p:sp>
      <p:sp>
        <p:nvSpPr>
          <p:cNvPr id="3" name="Content Placeholder 2">
            <a:extLst>
              <a:ext uri="{FF2B5EF4-FFF2-40B4-BE49-F238E27FC236}">
                <a16:creationId xmlns:a16="http://schemas.microsoft.com/office/drawing/2014/main" id="{07A2495F-E3DB-4617-A9A3-A5DDAC1914E9}"/>
              </a:ext>
            </a:extLst>
          </p:cNvPr>
          <p:cNvSpPr>
            <a:spLocks noGrp="1"/>
          </p:cNvSpPr>
          <p:nvPr>
            <p:ph idx="1"/>
          </p:nvPr>
        </p:nvSpPr>
        <p:spPr>
          <a:xfrm>
            <a:off x="537394" y="2167268"/>
            <a:ext cx="5558606" cy="3459809"/>
          </a:xfrm>
        </p:spPr>
        <p:txBody>
          <a:bodyPr>
            <a:normAutofit/>
          </a:bodyPr>
          <a:lstStyle/>
          <a:p>
            <a:r>
              <a:rPr lang="en-US" sz="2600" b="1" dirty="0">
                <a:effectLst/>
                <a:latin typeface="Calibri" panose="020F0502020204030204" pitchFamily="34" charset="0"/>
                <a:ea typeface="Calibri" panose="020F0502020204030204" pitchFamily="34" charset="0"/>
                <a:cs typeface="Times New Roman" panose="02020603050405020304" pitchFamily="18" charset="0"/>
              </a:rPr>
              <a:t>Technology can make us feel omnipresence. Christians (Youth Workers) should be able to spot a false doctrine when they see one. </a:t>
            </a:r>
          </a:p>
          <a:p>
            <a:pPr marL="0" indent="0">
              <a:buNone/>
            </a:pPr>
            <a:endParaRPr lang="en-US" sz="26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2600" b="1" dirty="0">
                <a:effectLst/>
                <a:latin typeface="Calibri" panose="020F0502020204030204" pitchFamily="34" charset="0"/>
                <a:ea typeface="Calibri" panose="020F0502020204030204" pitchFamily="34" charset="0"/>
                <a:cs typeface="Times New Roman" panose="02020603050405020304" pitchFamily="18" charset="0"/>
              </a:rPr>
              <a:t>Technology is there to serve us (servant), rather than be our master</a:t>
            </a:r>
          </a:p>
          <a:p>
            <a:endParaRPr lang="en-US" sz="2600" dirty="0"/>
          </a:p>
        </p:txBody>
      </p:sp>
      <p:sp>
        <p:nvSpPr>
          <p:cNvPr id="31" name="Oval 30">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descr="A person using a computer&#10;&#10;Description automatically generated with low confidence">
            <a:extLst>
              <a:ext uri="{FF2B5EF4-FFF2-40B4-BE49-F238E27FC236}">
                <a16:creationId xmlns:a16="http://schemas.microsoft.com/office/drawing/2014/main" id="{77BFAE32-879F-4109-B249-740FDB0561D4}"/>
              </a:ext>
            </a:extLst>
          </p:cNvPr>
          <p:cNvPicPr>
            <a:picLocks noChangeAspect="1"/>
          </p:cNvPicPr>
          <p:nvPr/>
        </p:nvPicPr>
        <p:blipFill rotWithShape="1">
          <a:blip r:embed="rId2"/>
          <a:srcRect l="332" r="23833" b="8759"/>
          <a:stretch/>
        </p:blipFill>
        <p:spPr>
          <a:xfrm>
            <a:off x="7512347" y="2747825"/>
            <a:ext cx="4679654" cy="4110174"/>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33" name="Arc 32">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Picture 5">
            <a:extLst>
              <a:ext uri="{FF2B5EF4-FFF2-40B4-BE49-F238E27FC236}">
                <a16:creationId xmlns:a16="http://schemas.microsoft.com/office/drawing/2014/main" id="{82624DB4-E8C3-40C0-950D-A825F4FA7894}"/>
              </a:ext>
            </a:extLst>
          </p:cNvPr>
          <p:cNvPicPr>
            <a:picLocks noChangeAspect="1"/>
          </p:cNvPicPr>
          <p:nvPr/>
        </p:nvPicPr>
        <p:blipFill rotWithShape="1">
          <a:blip r:embed="rId3"/>
          <a:srcRect t="30463" r="-1" b="14196"/>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14473267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5F137C4-ECE4-43C7-9C03-9C93C79C1FE3}"/>
              </a:ext>
            </a:extLst>
          </p:cNvPr>
          <p:cNvSpPr>
            <a:spLocks noGrp="1"/>
          </p:cNvSpPr>
          <p:nvPr>
            <p:ph type="title"/>
          </p:nvPr>
        </p:nvSpPr>
        <p:spPr>
          <a:xfrm>
            <a:off x="643467" y="321734"/>
            <a:ext cx="10905066" cy="1135737"/>
          </a:xfrm>
        </p:spPr>
        <p:txBody>
          <a:bodyPr>
            <a:normAutofit/>
          </a:bodyPr>
          <a:lstStyle/>
          <a:p>
            <a:r>
              <a:rPr lang="en-US" sz="3600" b="1" dirty="0">
                <a:latin typeface="Gill Sans Nova" panose="020B0602020104020203" pitchFamily="34" charset="0"/>
              </a:rPr>
              <a:t>Chapter 5: UNDISTRACTED FRIENDSHIP</a:t>
            </a:r>
          </a:p>
        </p:txBody>
      </p:sp>
      <p:sp>
        <p:nvSpPr>
          <p:cNvPr id="3" name="Content Placeholder 2">
            <a:extLst>
              <a:ext uri="{FF2B5EF4-FFF2-40B4-BE49-F238E27FC236}">
                <a16:creationId xmlns:a16="http://schemas.microsoft.com/office/drawing/2014/main" id="{101F18F1-E2AB-4FC1-A568-F8D68D1444D3}"/>
              </a:ext>
            </a:extLst>
          </p:cNvPr>
          <p:cNvSpPr>
            <a:spLocks noGrp="1"/>
          </p:cNvSpPr>
          <p:nvPr>
            <p:ph idx="1"/>
          </p:nvPr>
        </p:nvSpPr>
        <p:spPr>
          <a:xfrm>
            <a:off x="643467" y="1782981"/>
            <a:ext cx="10905066" cy="4393982"/>
          </a:xfrm>
        </p:spPr>
        <p:txBody>
          <a:bodyPr>
            <a:noAutofit/>
          </a:bodyPr>
          <a:lstStyle/>
          <a:p>
            <a:pPr marL="0" marR="457200" indent="0">
              <a:spcBef>
                <a:spcPts val="0"/>
              </a:spcBef>
              <a:spcAft>
                <a:spcPts val="800"/>
              </a:spcAft>
              <a:buNone/>
            </a:pPr>
            <a:r>
              <a:rPr lang="en-US" b="1" i="1" dirty="0">
                <a:solidFill>
                  <a:schemeClr val="accent1"/>
                </a:solidFill>
                <a:effectLst/>
                <a:latin typeface="Calibri" panose="020F0502020204030204" pitchFamily="34" charset="0"/>
                <a:ea typeface="Tahoma" panose="020B0604030504040204" pitchFamily="34" charset="0"/>
                <a:cs typeface="Times New Roman" panose="02020603050405020304" pitchFamily="18" charset="0"/>
              </a:rPr>
              <a:t>I have much to write to you, but I do not want to use paper and ink.</a:t>
            </a:r>
            <a:r>
              <a:rPr lang="en-US" i="1" dirty="0">
                <a:effectLst/>
                <a:latin typeface="Calibri" panose="020F0502020204030204" pitchFamily="34" charset="0"/>
                <a:ea typeface="Tahoma" panose="020B0604030504040204" pitchFamily="34" charset="0"/>
                <a:cs typeface="Times New Roman" panose="02020603050405020304" pitchFamily="18" charset="0"/>
              </a:rPr>
              <a:t> </a:t>
            </a:r>
            <a:r>
              <a:rPr lang="en-US" b="1" i="1" dirty="0">
                <a:solidFill>
                  <a:srgbClr val="FF0000"/>
                </a:solidFill>
                <a:effectLst/>
                <a:latin typeface="Calibri" panose="020F0502020204030204" pitchFamily="34" charset="0"/>
                <a:ea typeface="Tahoma" panose="020B0604030504040204" pitchFamily="34" charset="0"/>
                <a:cs typeface="Times New Roman" panose="02020603050405020304" pitchFamily="18" charset="0"/>
              </a:rPr>
              <a:t>Instead, I hope to visit you and talk with you face to face, so that our joy may be complete.</a:t>
            </a:r>
            <a:r>
              <a:rPr lang="en-US" dirty="0">
                <a:effectLst/>
                <a:latin typeface="Calibri" panose="020F0502020204030204" pitchFamily="34" charset="0"/>
                <a:ea typeface="Tahoma" panose="020B0604030504040204" pitchFamily="34" charset="0"/>
                <a:cs typeface="Times New Roman" panose="02020603050405020304" pitchFamily="18" charset="0"/>
              </a:rPr>
              <a:t> – 2 John 12</a:t>
            </a:r>
          </a:p>
          <a:p>
            <a:pPr marL="342900" marR="457200" lvl="0" indent="-342900">
              <a:spcBef>
                <a:spcPts val="0"/>
              </a:spcBef>
              <a:spcAft>
                <a:spcPts val="0"/>
              </a:spcAft>
              <a:buFont typeface="Symbol" panose="05050102010706020507" pitchFamily="18" charset="2"/>
              <a:buChar char=""/>
            </a:pPr>
            <a:r>
              <a:rPr lang="en-US" dirty="0">
                <a:effectLst/>
                <a:latin typeface="Calibri" panose="020F0502020204030204" pitchFamily="34" charset="0"/>
                <a:ea typeface="Tahoma" panose="020B0604030504040204" pitchFamily="34" charset="0"/>
                <a:cs typeface="Times New Roman" panose="02020603050405020304" pitchFamily="18" charset="0"/>
              </a:rPr>
              <a:t>Digital technology affects our relationships through the façade of connection, reliability and steadfast union.</a:t>
            </a:r>
          </a:p>
          <a:p>
            <a:pPr marL="342900" marR="457200" lvl="0" indent="-342900">
              <a:spcBef>
                <a:spcPts val="0"/>
              </a:spcBef>
              <a:spcAft>
                <a:spcPts val="0"/>
              </a:spcAft>
              <a:buFont typeface="Symbol" panose="05050102010706020507" pitchFamily="18" charset="2"/>
              <a:buChar char=""/>
            </a:pPr>
            <a:r>
              <a:rPr lang="en-US" dirty="0">
                <a:effectLst/>
                <a:latin typeface="Calibri" panose="020F0502020204030204" pitchFamily="34" charset="0"/>
                <a:ea typeface="Tahoma" panose="020B0604030504040204" pitchFamily="34" charset="0"/>
                <a:cs typeface="Times New Roman" panose="02020603050405020304" pitchFamily="18" charset="0"/>
              </a:rPr>
              <a:t>Behind the façade is the hard truth that relationships are not flourishing. The new culture also promotes loneliness and ill-commitment.</a:t>
            </a:r>
          </a:p>
          <a:p>
            <a:pPr marL="342900" marR="457200" lvl="0" indent="-342900">
              <a:spcBef>
                <a:spcPts val="0"/>
              </a:spcBef>
              <a:spcAft>
                <a:spcPts val="0"/>
              </a:spcAft>
              <a:buFont typeface="Symbol" panose="05050102010706020507" pitchFamily="18" charset="2"/>
              <a:buChar char=""/>
            </a:pPr>
            <a:r>
              <a:rPr lang="en-US" b="1" dirty="0">
                <a:effectLst/>
                <a:highlight>
                  <a:srgbClr val="FFFF00"/>
                </a:highlight>
                <a:latin typeface="Calibri" panose="020F0502020204030204" pitchFamily="34" charset="0"/>
                <a:ea typeface="Tahoma" panose="020B0604030504040204" pitchFamily="34" charset="0"/>
                <a:cs typeface="Times New Roman" panose="02020603050405020304" pitchFamily="18" charset="0"/>
              </a:rPr>
              <a:t>The best model of friendship – Jesus and his disciples. Their friendship require trust, commitment, endurance, intimacy, honesty, physical presence &amp; autonomy.</a:t>
            </a:r>
          </a:p>
        </p:txBody>
      </p:sp>
      <p:sp>
        <p:nvSpPr>
          <p:cNvPr id="19" name="Rectangle 18">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ectangle 2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3" name="Picture 12">
            <a:extLst>
              <a:ext uri="{FF2B5EF4-FFF2-40B4-BE49-F238E27FC236}">
                <a16:creationId xmlns:a16="http://schemas.microsoft.com/office/drawing/2014/main" id="{8B4EADE0-1ADC-4167-8B01-DA3C7001CEC3}"/>
              </a:ext>
            </a:extLst>
          </p:cNvPr>
          <p:cNvPicPr>
            <a:picLocks noChangeAspect="1"/>
          </p:cNvPicPr>
          <p:nvPr/>
        </p:nvPicPr>
        <p:blipFill rotWithShape="1">
          <a:blip r:embed="rId2"/>
          <a:srcRect l="195" r="177"/>
          <a:stretch/>
        </p:blipFill>
        <p:spPr>
          <a:xfrm>
            <a:off x="10465256" y="4181262"/>
            <a:ext cx="1726744" cy="2676738"/>
          </a:xfrm>
          <a:prstGeom prst="ellipse">
            <a:avLst/>
          </a:prstGeom>
          <a:ln>
            <a:noFill/>
          </a:ln>
          <a:effectLst>
            <a:softEdge rad="112500"/>
          </a:effectLst>
        </p:spPr>
      </p:pic>
    </p:spTree>
    <p:extLst>
      <p:ext uri="{BB962C8B-B14F-4D97-AF65-F5344CB8AC3E}">
        <p14:creationId xmlns:p14="http://schemas.microsoft.com/office/powerpoint/2010/main" val="6698887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C7790-150F-4590-8757-E597256DFD28}"/>
              </a:ext>
            </a:extLst>
          </p:cNvPr>
          <p:cNvSpPr>
            <a:spLocks noGrp="1"/>
          </p:cNvSpPr>
          <p:nvPr>
            <p:ph type="title"/>
          </p:nvPr>
        </p:nvSpPr>
        <p:spPr>
          <a:xfrm>
            <a:off x="1154954" y="643095"/>
            <a:ext cx="9084316" cy="1477107"/>
          </a:xfrm>
        </p:spPr>
        <p:txBody>
          <a:bodyPr/>
          <a:lstStyle/>
          <a:p>
            <a:r>
              <a:rPr lang="en-US" b="1" dirty="0">
                <a:latin typeface="Calibri" panose="020F0502020204030204" pitchFamily="34" charset="0"/>
                <a:ea typeface="Calibri" panose="020F0502020204030204" pitchFamily="34" charset="0"/>
                <a:cs typeface="Times New Roman" panose="02020603050405020304" pitchFamily="18" charset="0"/>
              </a:rPr>
              <a:t>Chapter 6:THE INTERNET IS (KIND OF) A PLACE</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graphicFrame>
        <p:nvGraphicFramePr>
          <p:cNvPr id="4" name="Content Placeholder 3">
            <a:extLst>
              <a:ext uri="{FF2B5EF4-FFF2-40B4-BE49-F238E27FC236}">
                <a16:creationId xmlns:a16="http://schemas.microsoft.com/office/drawing/2014/main" id="{D567EA49-6126-4B93-BF46-4EB46627BDC1}"/>
              </a:ext>
            </a:extLst>
          </p:cNvPr>
          <p:cNvGraphicFramePr>
            <a:graphicFrameLocks noGrp="1"/>
          </p:cNvGraphicFramePr>
          <p:nvPr>
            <p:ph idx="1"/>
            <p:extLst>
              <p:ext uri="{D42A27DB-BD31-4B8C-83A1-F6EECF244321}">
                <p14:modId xmlns:p14="http://schemas.microsoft.com/office/powerpoint/2010/main" val="2160907776"/>
              </p:ext>
            </p:extLst>
          </p:nvPr>
        </p:nvGraphicFramePr>
        <p:xfrm>
          <a:off x="1155699" y="2603500"/>
          <a:ext cx="10540581"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790896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581A38-2CF1-4614-8D18-3F279BBD4EA4}"/>
              </a:ext>
            </a:extLst>
          </p:cNvPr>
          <p:cNvSpPr>
            <a:spLocks noGrp="1"/>
          </p:cNvSpPr>
          <p:nvPr>
            <p:ph type="title"/>
          </p:nvPr>
        </p:nvSpPr>
        <p:spPr>
          <a:xfrm>
            <a:off x="1130527" y="390655"/>
            <a:ext cx="10515600" cy="1325563"/>
          </a:xfrm>
        </p:spPr>
        <p:txBody>
          <a:bodyPr>
            <a:normAutofit/>
          </a:bodyPr>
          <a:lstStyle/>
          <a:p>
            <a:r>
              <a:rPr lang="en-US" sz="5400" b="1" dirty="0">
                <a:latin typeface="Calibri" panose="020F0502020204030204" pitchFamily="34" charset="0"/>
                <a:ea typeface="Calibri" panose="020F0502020204030204" pitchFamily="34" charset="0"/>
                <a:cs typeface="Times New Roman" panose="02020603050405020304" pitchFamily="18" charset="0"/>
              </a:rPr>
              <a:t>Chapter 7: VIRTUAL VIRTUE</a:t>
            </a:r>
            <a:r>
              <a:rPr lang="en-US" sz="5400" dirty="0">
                <a:latin typeface="Calibri" panose="020F0502020204030204" pitchFamily="34" charset="0"/>
                <a:ea typeface="Calibri" panose="020F0502020204030204" pitchFamily="34" charset="0"/>
                <a:cs typeface="Times New Roman" panose="02020603050405020304" pitchFamily="18" charset="0"/>
              </a:rPr>
              <a:t> </a:t>
            </a:r>
            <a:endParaRPr lang="en-US"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6105832-A0F6-432A-88C4-8268654C3729}"/>
              </a:ext>
            </a:extLst>
          </p:cNvPr>
          <p:cNvSpPr>
            <a:spLocks noGrp="1"/>
          </p:cNvSpPr>
          <p:nvPr>
            <p:ph idx="1"/>
          </p:nvPr>
        </p:nvSpPr>
        <p:spPr>
          <a:xfrm>
            <a:off x="512466" y="1929384"/>
            <a:ext cx="11435024" cy="4928616"/>
          </a:xfrm>
        </p:spPr>
        <p:txBody>
          <a:bodyPr>
            <a:normAutofit/>
          </a:bodyPr>
          <a:lstStyle/>
          <a:p>
            <a:pPr marL="0" marR="457200">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Human beings have always had technology – </a:t>
            </a:r>
            <a:r>
              <a:rPr lang="en-US" sz="2400" i="1" dirty="0">
                <a:effectLst/>
                <a:latin typeface="Calibri" panose="020F0502020204030204" pitchFamily="34" charset="0"/>
                <a:ea typeface="Calibri" panose="020F0502020204030204" pitchFamily="34" charset="0"/>
                <a:cs typeface="Times New Roman" panose="02020603050405020304" pitchFamily="18" charset="0"/>
              </a:rPr>
              <a:t>homo faber</a:t>
            </a:r>
            <a:r>
              <a:rPr lang="en-US" sz="2400" dirty="0">
                <a:effectLst/>
                <a:latin typeface="Calibri" panose="020F0502020204030204" pitchFamily="34" charset="0"/>
                <a:ea typeface="Calibri" panose="020F0502020204030204" pitchFamily="34" charset="0"/>
                <a:cs typeface="Times New Roman" panose="02020603050405020304" pitchFamily="18" charset="0"/>
              </a:rPr>
              <a:t>, we create things</a:t>
            </a:r>
          </a:p>
          <a:p>
            <a:pPr marL="0" marR="457200">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Can the Christian celebrate the Eucharist online? Quite impossible prior to COVID-19</a:t>
            </a:r>
          </a:p>
          <a:p>
            <a:pPr marL="0" marR="457200">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Jesus asks us to remember (Luke 22:19) – the Greek is </a:t>
            </a:r>
            <a:r>
              <a:rPr lang="en-US" sz="2400" i="1" dirty="0">
                <a:effectLst/>
                <a:latin typeface="Calibri" panose="020F0502020204030204" pitchFamily="34" charset="0"/>
                <a:ea typeface="Calibri" panose="020F0502020204030204" pitchFamily="34" charset="0"/>
                <a:cs typeface="Times New Roman" panose="02020603050405020304" pitchFamily="18" charset="0"/>
              </a:rPr>
              <a:t>anamnesis</a:t>
            </a:r>
            <a:r>
              <a:rPr lang="en-US" sz="2400" dirty="0">
                <a:effectLst/>
                <a:latin typeface="Calibri" panose="020F0502020204030204" pitchFamily="34" charset="0"/>
                <a:ea typeface="Calibri" panose="020F0502020204030204" pitchFamily="34" charset="0"/>
                <a:cs typeface="Times New Roman" panose="02020603050405020304" pitchFamily="18" charset="0"/>
              </a:rPr>
              <a:t> which means ‘experience anew’.</a:t>
            </a:r>
          </a:p>
          <a:p>
            <a:pPr marL="0" marR="457200">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Technology also comes with false teachings. “A claim that, a new era has arrived, a dawn in which we can be liberated from all that ails us. No – only God does that through the cross of Christ.”</a:t>
            </a:r>
          </a:p>
          <a:p>
            <a:pPr marL="0" marR="457200">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Our current digital revolution, leaves us all in a </a:t>
            </a:r>
            <a:r>
              <a:rPr lang="en-US"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continuous state of partial attention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0" marR="457200">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Young people are using the screens in their pockets as their counsellors, their entertainers, their instructors, and even their sex educators. </a:t>
            </a:r>
            <a:r>
              <a:rPr lang="en-US"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O</a:t>
            </a:r>
            <a:r>
              <a:rPr lang="en-US"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lder Christians need to spend time young people as models. </a:t>
            </a:r>
          </a:p>
          <a:p>
            <a:endParaRPr lang="en-US" sz="2200" dirty="0"/>
          </a:p>
        </p:txBody>
      </p:sp>
      <p:pic>
        <p:nvPicPr>
          <p:cNvPr id="6" name="Picture 5">
            <a:extLst>
              <a:ext uri="{FF2B5EF4-FFF2-40B4-BE49-F238E27FC236}">
                <a16:creationId xmlns:a16="http://schemas.microsoft.com/office/drawing/2014/main" id="{147EE672-FA7F-423D-9ED6-FE2E2436B17E}"/>
              </a:ext>
            </a:extLst>
          </p:cNvPr>
          <p:cNvPicPr>
            <a:picLocks noChangeAspect="1"/>
          </p:cNvPicPr>
          <p:nvPr/>
        </p:nvPicPr>
        <p:blipFill>
          <a:blip r:embed="rId2"/>
          <a:stretch>
            <a:fillRect/>
          </a:stretch>
        </p:blipFill>
        <p:spPr>
          <a:xfrm>
            <a:off x="0" y="21357"/>
            <a:ext cx="1130527" cy="1135464"/>
          </a:xfrm>
          <a:prstGeom prst="rect">
            <a:avLst/>
          </a:prstGeom>
        </p:spPr>
      </p:pic>
    </p:spTree>
    <p:extLst>
      <p:ext uri="{BB962C8B-B14F-4D97-AF65-F5344CB8AC3E}">
        <p14:creationId xmlns:p14="http://schemas.microsoft.com/office/powerpoint/2010/main" val="240810032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p:cTn id="1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0" dur="500"/>
                                        <p:tgtEl>
                                          <p:spTgt spid="3">
                                            <p:txEl>
                                              <p:pRg st="3" end="3"/>
                                            </p:txEl>
                                          </p:spTgt>
                                        </p:tgtEl>
                                      </p:cBhvr>
                                    </p:animEffect>
                                  </p:childTnLst>
                                </p:cTn>
                              </p:par>
                              <p:par>
                                <p:cTn id="21" presetID="53" presetClass="entr" presetSubtype="16"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5" dur="500"/>
                                        <p:tgtEl>
                                          <p:spTgt spid="3">
                                            <p:txEl>
                                              <p:pRg st="4" end="4"/>
                                            </p:txEl>
                                          </p:spTgt>
                                        </p:tgtEl>
                                      </p:cBhvr>
                                    </p:animEffect>
                                  </p:childTnLst>
                                </p:cTn>
                              </p:par>
                              <p:par>
                                <p:cTn id="26" presetID="53" presetClass="entr" presetSubtype="16"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1" name="Rectangle 70">
            <a:extLst>
              <a:ext uri="{FF2B5EF4-FFF2-40B4-BE49-F238E27FC236}">
                <a16:creationId xmlns:a16="http://schemas.microsoft.com/office/drawing/2014/main" id="{89C8D586-1ECD-4981-BED2-97336112C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2DF940-ADF6-400F-BFED-0971D7964C87}"/>
              </a:ext>
            </a:extLst>
          </p:cNvPr>
          <p:cNvSpPr>
            <a:spLocks noGrp="1"/>
          </p:cNvSpPr>
          <p:nvPr>
            <p:ph type="title"/>
          </p:nvPr>
        </p:nvSpPr>
        <p:spPr>
          <a:xfrm>
            <a:off x="916995" y="341043"/>
            <a:ext cx="5299586" cy="883050"/>
          </a:xfrm>
          <a:ln>
            <a:noFill/>
          </a:ln>
        </p:spPr>
        <p:txBody>
          <a:bodyPr>
            <a:normAutofit fontScale="90000"/>
          </a:bodyPr>
          <a:lstStyle/>
          <a:p>
            <a:pPr marL="0" marR="457200">
              <a:spcBef>
                <a:spcPts val="0"/>
              </a:spcBef>
              <a:spcAft>
                <a:spcPts val="800"/>
              </a:spcAft>
            </a:pPr>
            <a:r>
              <a:rPr lang="en-US" sz="3400" dirty="0"/>
              <a:t>Chapter 8: </a:t>
            </a:r>
            <a:r>
              <a:rPr lang="en-US" sz="3400" b="1" dirty="0">
                <a:effectLst/>
                <a:latin typeface="Calibri" panose="020F0502020204030204" pitchFamily="34" charset="0"/>
                <a:ea typeface="Calibri" panose="020F0502020204030204" pitchFamily="34" charset="0"/>
                <a:cs typeface="Times New Roman" panose="02020603050405020304" pitchFamily="18" charset="0"/>
              </a:rPr>
              <a:t>DARING TO SPEAK FOR GOD</a:t>
            </a:r>
            <a:br>
              <a:rPr lang="en-US" sz="3400" dirty="0">
                <a:effectLst/>
                <a:latin typeface="Calibri" panose="020F0502020204030204" pitchFamily="34" charset="0"/>
                <a:ea typeface="Calibri" panose="020F0502020204030204" pitchFamily="34" charset="0"/>
                <a:cs typeface="Times New Roman" panose="02020603050405020304" pitchFamily="18" charset="0"/>
              </a:rPr>
            </a:br>
            <a:endParaRPr lang="en-US" sz="3400" dirty="0"/>
          </a:p>
        </p:txBody>
      </p:sp>
      <p:pic>
        <p:nvPicPr>
          <p:cNvPr id="3074" name="Picture 2" descr="Speaking to God | My Jewish Learning">
            <a:extLst>
              <a:ext uri="{FF2B5EF4-FFF2-40B4-BE49-F238E27FC236}">
                <a16:creationId xmlns:a16="http://schemas.microsoft.com/office/drawing/2014/main" id="{F1DF232C-698C-4085-9C82-6873190987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818" r="6613" b="1"/>
          <a:stretch/>
        </p:blipFill>
        <p:spPr bwMode="auto">
          <a:xfrm>
            <a:off x="8484159" y="1333200"/>
            <a:ext cx="3707841" cy="419159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67CF2AD-9860-4D45-B8B6-AA7181EBD9C9}"/>
              </a:ext>
            </a:extLst>
          </p:cNvPr>
          <p:cNvSpPr>
            <a:spLocks noGrp="1"/>
          </p:cNvSpPr>
          <p:nvPr>
            <p:ph idx="1"/>
          </p:nvPr>
        </p:nvSpPr>
        <p:spPr>
          <a:xfrm>
            <a:off x="362269" y="1014884"/>
            <a:ext cx="8229071" cy="5610799"/>
          </a:xfrm>
          <a:solidFill>
            <a:schemeClr val="bg1"/>
          </a:solidFill>
        </p:spPr>
        <p:txBody>
          <a:bodyPr>
            <a:noAutofit/>
          </a:bodyPr>
          <a:lstStyle/>
          <a:p>
            <a:pPr marL="0" marR="457200" algn="just">
              <a:spcBef>
                <a:spcPts val="0"/>
              </a:spcBef>
              <a:spcAft>
                <a:spcPts val="800"/>
              </a:spcAft>
            </a:pPr>
            <a:r>
              <a:rPr lang="en-US" sz="3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The Word is alive; it is near you, on your lips, and in your heart (Deut. 30:14)</a:t>
            </a:r>
          </a:p>
          <a:p>
            <a:pPr marL="0" marR="457200" algn="just">
              <a:spcBef>
                <a:spcPts val="0"/>
              </a:spcBef>
              <a:spcAft>
                <a:spcPts val="800"/>
              </a:spcAft>
            </a:pPr>
            <a:r>
              <a:rPr lang="en-US" sz="3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Preaching on the saving grace of God through Christ can happen through our digital devices.</a:t>
            </a:r>
          </a:p>
          <a:p>
            <a:pPr marL="0" marR="457200" algn="just">
              <a:spcBef>
                <a:spcPts val="0"/>
              </a:spcBef>
              <a:spcAft>
                <a:spcPts val="800"/>
              </a:spcAft>
            </a:pPr>
            <a:r>
              <a:rPr lang="en-US" sz="3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Online preaching is not limited to churchly programming but for the benefit of the whole world, the healing of the nations, and remaking of the universe.  </a:t>
            </a:r>
          </a:p>
          <a:p>
            <a:pPr algn="just"/>
            <a:r>
              <a:rPr lang="en-US" sz="3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My Personal Experience with Facebook Community Help</a:t>
            </a:r>
            <a:endParaRPr lang="en-US" sz="3200" b="1" dirty="0">
              <a:solidFill>
                <a:srgbClr val="002060"/>
              </a:solidFill>
            </a:endParaRPr>
          </a:p>
        </p:txBody>
      </p:sp>
      <p:grpSp>
        <p:nvGrpSpPr>
          <p:cNvPr id="3082" name="Group 72">
            <a:extLst>
              <a:ext uri="{FF2B5EF4-FFF2-40B4-BE49-F238E27FC236}">
                <a16:creationId xmlns:a16="http://schemas.microsoft.com/office/drawing/2014/main" id="{AF001A23-2767-4A31-BD30-56112DE952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083" name="Oval 73">
              <a:extLst>
                <a:ext uri="{FF2B5EF4-FFF2-40B4-BE49-F238E27FC236}">
                  <a16:creationId xmlns:a16="http://schemas.microsoft.com/office/drawing/2014/main" id="{C6BD30CE-7C6B-4C5B-8206-2A912062D6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84" name="Oval 74">
              <a:extLst>
                <a:ext uri="{FF2B5EF4-FFF2-40B4-BE49-F238E27FC236}">
                  <a16:creationId xmlns:a16="http://schemas.microsoft.com/office/drawing/2014/main" id="{7FA45EC6-AD58-4CAF-846D-46D82B614D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19" name="Picture 18">
            <a:extLst>
              <a:ext uri="{FF2B5EF4-FFF2-40B4-BE49-F238E27FC236}">
                <a16:creationId xmlns:a16="http://schemas.microsoft.com/office/drawing/2014/main" id="{F61253E3-F272-4035-9651-AA3EC9B0C691}"/>
              </a:ext>
            </a:extLst>
          </p:cNvPr>
          <p:cNvPicPr>
            <a:picLocks noChangeAspect="1"/>
          </p:cNvPicPr>
          <p:nvPr/>
        </p:nvPicPr>
        <p:blipFill>
          <a:blip r:embed="rId5"/>
          <a:stretch>
            <a:fillRect/>
          </a:stretch>
        </p:blipFill>
        <p:spPr>
          <a:xfrm>
            <a:off x="10931261" y="5619431"/>
            <a:ext cx="1215193" cy="1220500"/>
          </a:xfrm>
          <a:custGeom>
            <a:avLst/>
            <a:gdLst/>
            <a:ahLst/>
            <a:cxnLst/>
            <a:rect l="l" t="t" r="r" b="b"/>
            <a:pathLst>
              <a:path w="2185353" h="2064564">
                <a:moveTo>
                  <a:pt x="65529" y="0"/>
                </a:moveTo>
                <a:lnTo>
                  <a:pt x="2119824" y="0"/>
                </a:lnTo>
                <a:cubicBezTo>
                  <a:pt x="2156015" y="0"/>
                  <a:pt x="2185353" y="29338"/>
                  <a:pt x="2185353" y="65529"/>
                </a:cubicBezTo>
                <a:lnTo>
                  <a:pt x="2185353" y="1999035"/>
                </a:lnTo>
                <a:cubicBezTo>
                  <a:pt x="2185353" y="2035226"/>
                  <a:pt x="2156015" y="2064564"/>
                  <a:pt x="2119824" y="2064564"/>
                </a:cubicBezTo>
                <a:lnTo>
                  <a:pt x="65529" y="2064564"/>
                </a:lnTo>
                <a:cubicBezTo>
                  <a:pt x="29338" y="2064564"/>
                  <a:pt x="0" y="2035226"/>
                  <a:pt x="0" y="1999035"/>
                </a:cubicBezTo>
                <a:lnTo>
                  <a:pt x="0" y="65529"/>
                </a:lnTo>
                <a:cubicBezTo>
                  <a:pt x="0" y="29338"/>
                  <a:pt x="29338" y="0"/>
                  <a:pt x="65529" y="0"/>
                </a:cubicBezTo>
                <a:close/>
              </a:path>
            </a:pathLst>
          </a:custGeom>
        </p:spPr>
      </p:pic>
    </p:spTree>
    <p:extLst>
      <p:ext uri="{BB962C8B-B14F-4D97-AF65-F5344CB8AC3E}">
        <p14:creationId xmlns:p14="http://schemas.microsoft.com/office/powerpoint/2010/main" val="44285382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C87258-60DD-483B-838E-F4F1E94FD188}"/>
              </a:ext>
            </a:extLst>
          </p:cNvPr>
          <p:cNvSpPr>
            <a:spLocks noGrp="1"/>
          </p:cNvSpPr>
          <p:nvPr>
            <p:ph type="title"/>
          </p:nvPr>
        </p:nvSpPr>
        <p:spPr>
          <a:xfrm>
            <a:off x="535509" y="361343"/>
            <a:ext cx="6168755" cy="1642970"/>
          </a:xfrm>
        </p:spPr>
        <p:txBody>
          <a:bodyPr anchor="b">
            <a:normAutofit fontScale="90000"/>
          </a:bodyPr>
          <a:lstStyle/>
          <a:p>
            <a:r>
              <a:rPr lang="en-US" sz="40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Conclusion: UNMEDIATED GOD</a:t>
            </a:r>
            <a:br>
              <a:rPr lang="en-US" sz="4000" dirty="0">
                <a:latin typeface="Calibri" panose="020F0502020204030204" pitchFamily="34" charset="0"/>
                <a:ea typeface="Calibri" panose="020F0502020204030204" pitchFamily="34" charset="0"/>
                <a:cs typeface="Times New Roman" panose="02020603050405020304" pitchFamily="18" charset="0"/>
              </a:rPr>
            </a:br>
            <a:endParaRPr lang="en-US" sz="4000" dirty="0"/>
          </a:p>
        </p:txBody>
      </p:sp>
      <p:sp>
        <p:nvSpPr>
          <p:cNvPr id="3" name="Content Placeholder 2">
            <a:extLst>
              <a:ext uri="{FF2B5EF4-FFF2-40B4-BE49-F238E27FC236}">
                <a16:creationId xmlns:a16="http://schemas.microsoft.com/office/drawing/2014/main" id="{627AF010-E5A0-4D11-9FC8-BC9DF38CC5E8}"/>
              </a:ext>
            </a:extLst>
          </p:cNvPr>
          <p:cNvSpPr>
            <a:spLocks noGrp="1"/>
          </p:cNvSpPr>
          <p:nvPr>
            <p:ph idx="1"/>
          </p:nvPr>
        </p:nvSpPr>
        <p:spPr>
          <a:xfrm>
            <a:off x="457201" y="1843898"/>
            <a:ext cx="6002912" cy="4097079"/>
          </a:xfrm>
        </p:spPr>
        <p:txBody>
          <a:bodyPr anchor="t">
            <a:normAutofit/>
          </a:bodyPr>
          <a:lstStyle/>
          <a:p>
            <a:pPr marL="0" marR="457200" indent="0" algn="just">
              <a:spcBef>
                <a:spcPts val="0"/>
              </a:spcBef>
              <a:spcAft>
                <a:spcPts val="800"/>
              </a:spcAft>
              <a:buNone/>
            </a:pPr>
            <a:r>
              <a:rPr lang="en-US" dirty="0">
                <a:effectLst/>
                <a:latin typeface="Calibri" panose="020F0502020204030204" pitchFamily="34" charset="0"/>
                <a:ea typeface="Calibri" panose="020F0502020204030204" pitchFamily="34" charset="0"/>
                <a:cs typeface="Times New Roman" panose="02020603050405020304" pitchFamily="18" charset="0"/>
              </a:rPr>
              <a:t>The God of the Bible loves mediation (have direct access to us through Christ. God dwells with His people and expects that we will be in community with others to achieve discipleship. For this reason, the material discourages individualism which is made worse by gadgets – </a:t>
            </a:r>
            <a:r>
              <a:rPr lang="en-US"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high screen times with ourselves alone without recourse to others. </a:t>
            </a:r>
          </a:p>
          <a:p>
            <a:endParaRPr lang="en-US" sz="2000" dirty="0"/>
          </a:p>
        </p:txBody>
      </p:sp>
      <p:sp>
        <p:nvSpPr>
          <p:cNvPr id="7"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03020CF7-D89E-4481-A464-1F8B0EF02E16}"/>
              </a:ext>
            </a:extLst>
          </p:cNvPr>
          <p:cNvPicPr>
            <a:picLocks noChangeAspect="1"/>
          </p:cNvPicPr>
          <p:nvPr/>
        </p:nvPicPr>
        <p:blipFill rotWithShape="1">
          <a:blip r:embed="rId2"/>
          <a:srcRect l="23" r="27042" b="2"/>
          <a:stretch/>
        </p:blipFill>
        <p:spPr>
          <a:xfrm>
            <a:off x="7075967" y="1843898"/>
            <a:ext cx="4170530" cy="3202097"/>
          </a:xfrm>
          <a:prstGeom prst="rect">
            <a:avLst/>
          </a:prstGeom>
        </p:spPr>
      </p:pic>
    </p:spTree>
    <p:extLst>
      <p:ext uri="{BB962C8B-B14F-4D97-AF65-F5344CB8AC3E}">
        <p14:creationId xmlns:p14="http://schemas.microsoft.com/office/powerpoint/2010/main" val="219225900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BDD78D0-2E4A-42D9-97CE-DA94BFC9B109}"/>
              </a:ext>
            </a:extLst>
          </p:cNvPr>
          <p:cNvSpPr>
            <a:spLocks noGrp="1"/>
          </p:cNvSpPr>
          <p:nvPr>
            <p:ph type="title"/>
          </p:nvPr>
        </p:nvSpPr>
        <p:spPr>
          <a:xfrm>
            <a:off x="838200" y="365126"/>
            <a:ext cx="5522407" cy="556000"/>
          </a:xfrm>
        </p:spPr>
        <p:txBody>
          <a:bodyPr>
            <a:normAutofit fontScale="90000"/>
          </a:bodyPr>
          <a:lstStyle/>
          <a:p>
            <a:r>
              <a:rPr lang="en-US" b="1" dirty="0">
                <a:solidFill>
                  <a:schemeClr val="accent2">
                    <a:lumMod val="75000"/>
                  </a:schemeClr>
                </a:solidFill>
              </a:rPr>
              <a:t>Lessons for Our Context</a:t>
            </a:r>
          </a:p>
        </p:txBody>
      </p:sp>
      <p:sp>
        <p:nvSpPr>
          <p:cNvPr id="3" name="Content Placeholder 2">
            <a:extLst>
              <a:ext uri="{FF2B5EF4-FFF2-40B4-BE49-F238E27FC236}">
                <a16:creationId xmlns:a16="http://schemas.microsoft.com/office/drawing/2014/main" id="{AFDA0318-1BFE-4336-9378-DC89436487ED}"/>
              </a:ext>
            </a:extLst>
          </p:cNvPr>
          <p:cNvSpPr>
            <a:spLocks noGrp="1"/>
          </p:cNvSpPr>
          <p:nvPr>
            <p:ph idx="1"/>
          </p:nvPr>
        </p:nvSpPr>
        <p:spPr>
          <a:xfrm>
            <a:off x="252985" y="937212"/>
            <a:ext cx="7725405" cy="5654507"/>
          </a:xfrm>
          <a:solidFill>
            <a:srgbClr val="FF99FF"/>
          </a:solidFill>
        </p:spPr>
        <p:txBody>
          <a:bodyPr>
            <a:noAutofit/>
          </a:bodyPr>
          <a:lstStyle/>
          <a:p>
            <a:pPr marL="457200" marR="457200" lvl="0" indent="-457200" algn="just">
              <a:lnSpc>
                <a:spcPct val="107000"/>
              </a:lnSpc>
              <a:spcBef>
                <a:spcPts val="0"/>
              </a:spcBef>
              <a:spcAft>
                <a:spcPts val="0"/>
              </a:spcAft>
              <a:buFont typeface="+mj-lt"/>
              <a:buAutoNum type="arabi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As Youth Workers, we can make use of our social media platforms for evangelism and discipleship: WhatsApp (Messaging and status), FB – story, post, private messaging; Twitter – our tweets; we need to make efforts here,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TikTok</a:t>
            </a:r>
            <a:r>
              <a:rPr lang="en-US" sz="2400" dirty="0">
                <a:effectLst/>
                <a:latin typeface="Calibri" panose="020F0502020204030204" pitchFamily="34" charset="0"/>
                <a:ea typeface="Calibri" panose="020F0502020204030204" pitchFamily="34" charset="0"/>
                <a:cs typeface="Times New Roman" panose="02020603050405020304" pitchFamily="18" charset="0"/>
              </a:rPr>
              <a:t>, snapchat etc.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But we need to grow our following to be more impactful. </a:t>
            </a:r>
            <a:r>
              <a:rPr lang="en-US" sz="2400" dirty="0">
                <a:effectLst/>
                <a:latin typeface="Calibri" panose="020F0502020204030204" pitchFamily="34" charset="0"/>
                <a:ea typeface="Calibri" panose="020F0502020204030204" pitchFamily="34" charset="0"/>
                <a:cs typeface="Times New Roman" panose="02020603050405020304" pitchFamily="18" charset="0"/>
              </a:rPr>
              <a:t>Other strategizes. </a:t>
            </a:r>
          </a:p>
          <a:p>
            <a:pPr marL="457200" marR="457200" lvl="0" indent="-457200" algn="just">
              <a:lnSpc>
                <a:spcPct val="107000"/>
              </a:lnSpc>
              <a:spcBef>
                <a:spcPts val="0"/>
              </a:spcBef>
              <a:spcAft>
                <a:spcPts val="0"/>
              </a:spcAft>
              <a:buFont typeface="+mj-lt"/>
              <a:buAutoNum type="arabi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We can use these platforms to provide regular discipleship and to sometimes know when are members are in danger. </a:t>
            </a:r>
          </a:p>
          <a:p>
            <a:pPr marL="457200" marR="457200" lvl="0" indent="-457200" algn="just">
              <a:lnSpc>
                <a:spcPct val="107000"/>
              </a:lnSpc>
              <a:spcBef>
                <a:spcPts val="0"/>
              </a:spcBef>
              <a:spcAft>
                <a:spcPts val="0"/>
              </a:spcAft>
              <a:buFont typeface="+mj-lt"/>
              <a:buAutoNum type="arabi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To prepare adequately and ensure quality output if we are to stream messages online.</a:t>
            </a:r>
          </a:p>
          <a:p>
            <a:pPr marL="457200" marR="457200" lvl="0" indent="-457200" algn="just">
              <a:lnSpc>
                <a:spcPct val="107000"/>
              </a:lnSpc>
              <a:spcBef>
                <a:spcPts val="0"/>
              </a:spcBef>
              <a:spcAft>
                <a:spcPts val="800"/>
              </a:spcAft>
              <a:buFont typeface="+mj-lt"/>
              <a:buAutoNum type="arabi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We may also adopt and share short videos of sermons from Chairman, Director, and from any of us</a:t>
            </a:r>
          </a:p>
        </p:txBody>
      </p:sp>
      <p:pic>
        <p:nvPicPr>
          <p:cNvPr id="2050" name="Picture 2" descr="20 Important Life Lessons We All Need (That Will Help Your Finances Too)">
            <a:extLst>
              <a:ext uri="{FF2B5EF4-FFF2-40B4-BE49-F238E27FC236}">
                <a16:creationId xmlns:a16="http://schemas.microsoft.com/office/drawing/2014/main" id="{9C933681-1463-47AA-86D4-0DC00EB71A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249" r="18999" b="-2"/>
          <a:stretch/>
        </p:blipFill>
        <p:spPr bwMode="auto">
          <a:xfrm>
            <a:off x="7616650" y="2071900"/>
            <a:ext cx="3579057" cy="3579057"/>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205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53185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ipe(down)">
                                      <p:cBhvr>
                                        <p:cTn id="2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BDD78D0-2E4A-42D9-97CE-DA94BFC9B109}"/>
              </a:ext>
            </a:extLst>
          </p:cNvPr>
          <p:cNvSpPr>
            <a:spLocks noGrp="1"/>
          </p:cNvSpPr>
          <p:nvPr>
            <p:ph type="title"/>
          </p:nvPr>
        </p:nvSpPr>
        <p:spPr>
          <a:xfrm>
            <a:off x="804746" y="154947"/>
            <a:ext cx="5522407" cy="769564"/>
          </a:xfrm>
        </p:spPr>
        <p:txBody>
          <a:bodyPr>
            <a:normAutofit/>
          </a:bodyPr>
          <a:lstStyle/>
          <a:p>
            <a:r>
              <a:rPr lang="en-US" b="1" dirty="0">
                <a:solidFill>
                  <a:schemeClr val="accent2">
                    <a:lumMod val="75000"/>
                  </a:schemeClr>
                </a:solidFill>
              </a:rPr>
              <a:t>Lessons for Our Context</a:t>
            </a:r>
          </a:p>
        </p:txBody>
      </p:sp>
      <p:sp>
        <p:nvSpPr>
          <p:cNvPr id="3" name="Content Placeholder 2">
            <a:extLst>
              <a:ext uri="{FF2B5EF4-FFF2-40B4-BE49-F238E27FC236}">
                <a16:creationId xmlns:a16="http://schemas.microsoft.com/office/drawing/2014/main" id="{AFDA0318-1BFE-4336-9378-DC89436487ED}"/>
              </a:ext>
            </a:extLst>
          </p:cNvPr>
          <p:cNvSpPr>
            <a:spLocks noGrp="1"/>
          </p:cNvSpPr>
          <p:nvPr>
            <p:ph idx="1"/>
          </p:nvPr>
        </p:nvSpPr>
        <p:spPr>
          <a:xfrm>
            <a:off x="351693" y="1079458"/>
            <a:ext cx="7576458" cy="5542405"/>
          </a:xfrm>
        </p:spPr>
        <p:txBody>
          <a:bodyPr>
            <a:noAutofit/>
          </a:bodyPr>
          <a:lstStyle/>
          <a:p>
            <a:pPr marL="514350" marR="457200" lvl="0" indent="-514350" algn="just">
              <a:spcBef>
                <a:spcPts val="0"/>
              </a:spcBef>
              <a:spcAft>
                <a:spcPts val="0"/>
              </a:spcAft>
              <a:buFont typeface="+mj-lt"/>
              <a:buAutoNum type="arabicPeriod" startAt="5"/>
            </a:pPr>
            <a:r>
              <a:rPr lang="en-US"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We may adopt digital communication to reach our members when they are in school and especially overseas study – They may be battling loneliness and our contacts may just be timely. It is also a good opportunity for discipleship.</a:t>
            </a:r>
          </a:p>
          <a:p>
            <a:pPr marL="514350" marR="457200" lvl="0" indent="-514350" algn="just">
              <a:spcBef>
                <a:spcPts val="0"/>
              </a:spcBef>
              <a:spcAft>
                <a:spcPts val="0"/>
              </a:spcAft>
              <a:buFont typeface="+mj-lt"/>
              <a:buAutoNum type="arabicPeriod" startAt="5"/>
            </a:pPr>
            <a:endParaRPr lang="en-US"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514350" marR="457200" lvl="0" indent="-514350" algn="just">
              <a:spcBef>
                <a:spcPts val="0"/>
              </a:spcBef>
              <a:spcAft>
                <a:spcPts val="800"/>
              </a:spcAft>
              <a:buFont typeface="+mj-lt"/>
              <a:buAutoNum type="arabicPeriod" startAt="5"/>
            </a:pPr>
            <a:r>
              <a:rPr lang="en-US"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Re-emphasize the Small Group concept of the Youth Ministry where meetings could adopt a hybrid approach. </a:t>
            </a:r>
          </a:p>
          <a:p>
            <a:pPr marL="514350" indent="-514350" algn="just">
              <a:buFont typeface="+mj-lt"/>
              <a:buAutoNum type="arabicPeriod" startAt="5"/>
            </a:pPr>
            <a:r>
              <a:rPr lang="en-US"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During our intergenerational services, we can advocate for topics that will ensure uninterrupted family times spent together.</a:t>
            </a:r>
            <a:endParaRPr lang="en-US" b="1" dirty="0">
              <a:solidFill>
                <a:srgbClr val="7030A0"/>
              </a:solidFill>
            </a:endParaRPr>
          </a:p>
        </p:txBody>
      </p:sp>
      <p:pic>
        <p:nvPicPr>
          <p:cNvPr id="2050" name="Picture 2" descr="20 Important Life Lessons We All Need (That Will Help Your Finances Too)">
            <a:extLst>
              <a:ext uri="{FF2B5EF4-FFF2-40B4-BE49-F238E27FC236}">
                <a16:creationId xmlns:a16="http://schemas.microsoft.com/office/drawing/2014/main" id="{9C933681-1463-47AA-86D4-0DC00EB71A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249" r="18999" b="-2"/>
          <a:stretch/>
        </p:blipFill>
        <p:spPr bwMode="auto">
          <a:xfrm>
            <a:off x="7616650" y="2071900"/>
            <a:ext cx="3579057" cy="3579057"/>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205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758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BDD78D0-2E4A-42D9-97CE-DA94BFC9B109}"/>
              </a:ext>
            </a:extLst>
          </p:cNvPr>
          <p:cNvSpPr>
            <a:spLocks noGrp="1"/>
          </p:cNvSpPr>
          <p:nvPr>
            <p:ph type="title"/>
          </p:nvPr>
        </p:nvSpPr>
        <p:spPr>
          <a:xfrm>
            <a:off x="838200" y="365125"/>
            <a:ext cx="5522407" cy="1325563"/>
          </a:xfrm>
        </p:spPr>
        <p:txBody>
          <a:bodyPr>
            <a:normAutofit/>
          </a:bodyPr>
          <a:lstStyle/>
          <a:p>
            <a:r>
              <a:rPr lang="en-US" b="1" dirty="0">
                <a:solidFill>
                  <a:schemeClr val="accent2">
                    <a:lumMod val="75000"/>
                  </a:schemeClr>
                </a:solidFill>
              </a:rPr>
              <a:t>Lessons for Our Context</a:t>
            </a:r>
          </a:p>
        </p:txBody>
      </p:sp>
      <p:sp>
        <p:nvSpPr>
          <p:cNvPr id="3" name="Content Placeholder 2">
            <a:extLst>
              <a:ext uri="{FF2B5EF4-FFF2-40B4-BE49-F238E27FC236}">
                <a16:creationId xmlns:a16="http://schemas.microsoft.com/office/drawing/2014/main" id="{AFDA0318-1BFE-4336-9378-DC89436487ED}"/>
              </a:ext>
            </a:extLst>
          </p:cNvPr>
          <p:cNvSpPr>
            <a:spLocks noGrp="1"/>
          </p:cNvSpPr>
          <p:nvPr>
            <p:ph idx="1"/>
          </p:nvPr>
        </p:nvSpPr>
        <p:spPr>
          <a:xfrm>
            <a:off x="351693" y="1426865"/>
            <a:ext cx="7576458" cy="4872875"/>
          </a:xfrm>
        </p:spPr>
        <p:txBody>
          <a:bodyPr>
            <a:noAutofit/>
          </a:bodyPr>
          <a:lstStyle/>
          <a:p>
            <a:pPr marL="514350" marR="457200" lvl="0" indent="-514350">
              <a:lnSpc>
                <a:spcPct val="107000"/>
              </a:lnSpc>
              <a:spcBef>
                <a:spcPts val="0"/>
              </a:spcBef>
              <a:spcAft>
                <a:spcPts val="800"/>
              </a:spcAft>
              <a:buFont typeface="+mj-lt"/>
              <a:buAutoNum type="arabicPeriod" startAt="8"/>
            </a:pPr>
            <a:r>
              <a:rPr lang="en-US" dirty="0">
                <a:effectLst/>
                <a:latin typeface="Century Gothic" panose="020B0502020202020204" pitchFamily="34" charset="0"/>
                <a:ea typeface="Calibri" panose="020F0502020204030204" pitchFamily="34" charset="0"/>
                <a:cs typeface="Times New Roman" panose="02020603050405020304" pitchFamily="18" charset="0"/>
              </a:rPr>
              <a:t>The need to be disciplined online even when we are in personal conversations to avoid courting troubles for ourselves</a:t>
            </a:r>
          </a:p>
          <a:p>
            <a:pPr marL="514350" marR="457200" lvl="0" indent="-514350">
              <a:lnSpc>
                <a:spcPct val="107000"/>
              </a:lnSpc>
              <a:spcBef>
                <a:spcPts val="0"/>
              </a:spcBef>
              <a:spcAft>
                <a:spcPts val="800"/>
              </a:spcAft>
              <a:buFont typeface="+mj-lt"/>
              <a:buAutoNum type="arabicPeriod" startAt="8"/>
            </a:pPr>
            <a:r>
              <a:rPr lang="en-US" b="1" dirty="0">
                <a:latin typeface="Century Gothic" panose="020B0502020202020204" pitchFamily="34" charset="0"/>
                <a:ea typeface="Calibri" panose="020F0502020204030204" pitchFamily="34" charset="0"/>
                <a:cs typeface="Times New Roman" panose="02020603050405020304" pitchFamily="18" charset="0"/>
              </a:rPr>
              <a:t>W</a:t>
            </a:r>
            <a:r>
              <a:rPr lang="en-US" b="1" dirty="0">
                <a:effectLst/>
                <a:latin typeface="Century Gothic" panose="020B0502020202020204" pitchFamily="34" charset="0"/>
                <a:ea typeface="Calibri" panose="020F0502020204030204" pitchFamily="34" charset="0"/>
                <a:cs typeface="Times New Roman" panose="02020603050405020304" pitchFamily="18" charset="0"/>
              </a:rPr>
              <a:t>e can design a topic about responsible use of Social Media and teach it to our young people</a:t>
            </a:r>
          </a:p>
          <a:p>
            <a:pPr marL="514350" marR="457200" lvl="0" indent="-514350">
              <a:lnSpc>
                <a:spcPct val="107000"/>
              </a:lnSpc>
              <a:spcBef>
                <a:spcPts val="0"/>
              </a:spcBef>
              <a:spcAft>
                <a:spcPts val="800"/>
              </a:spcAft>
              <a:buFont typeface="+mj-lt"/>
              <a:buAutoNum type="arabicPeriod" startAt="8"/>
            </a:pPr>
            <a:r>
              <a:rPr lang="en-US" dirty="0">
                <a:latin typeface="Century Gothic" panose="020B0502020202020204" pitchFamily="34" charset="0"/>
                <a:ea typeface="Calibri" panose="020F0502020204030204" pitchFamily="34" charset="0"/>
                <a:cs typeface="Times New Roman" panose="02020603050405020304" pitchFamily="18" charset="0"/>
              </a:rPr>
              <a:t>Give undivided attention during Youth classes, meetings &amp; </a:t>
            </a:r>
            <a:r>
              <a:rPr lang="en-US" dirty="0" err="1">
                <a:latin typeface="Century Gothic" panose="020B0502020202020204" pitchFamily="34" charset="0"/>
                <a:ea typeface="Calibri" panose="020F0502020204030204" pitchFamily="34" charset="0"/>
                <a:cs typeface="Times New Roman" panose="02020603050405020304" pitchFamily="18" charset="0"/>
              </a:rPr>
              <a:t>programmes</a:t>
            </a:r>
            <a:endParaRPr lang="en-US"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marR="457200" lvl="0" indent="-342900" algn="just">
              <a:spcBef>
                <a:spcPts val="0"/>
              </a:spcBef>
              <a:spcAft>
                <a:spcPts val="0"/>
              </a:spcAft>
              <a:buFont typeface="Symbol" panose="05050102010706020507" pitchFamily="18" charset="2"/>
              <a:buChar char=""/>
            </a:pPr>
            <a:endParaRPr lang="en-US" dirty="0"/>
          </a:p>
        </p:txBody>
      </p:sp>
      <p:pic>
        <p:nvPicPr>
          <p:cNvPr id="2050" name="Picture 2" descr="20 Important Life Lessons We All Need (That Will Help Your Finances Too)">
            <a:extLst>
              <a:ext uri="{FF2B5EF4-FFF2-40B4-BE49-F238E27FC236}">
                <a16:creationId xmlns:a16="http://schemas.microsoft.com/office/drawing/2014/main" id="{9C933681-1463-47AA-86D4-0DC00EB71A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249" r="18999" b="-2"/>
          <a:stretch/>
        </p:blipFill>
        <p:spPr bwMode="auto">
          <a:xfrm>
            <a:off x="7616650" y="2071900"/>
            <a:ext cx="3579057" cy="3579057"/>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205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57134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CC0E4E-9DFD-4ECE-9787-8A3E9598FB21}"/>
              </a:ext>
            </a:extLst>
          </p:cNvPr>
          <p:cNvSpPr>
            <a:spLocks noGrp="1"/>
          </p:cNvSpPr>
          <p:nvPr>
            <p:ph idx="1"/>
          </p:nvPr>
        </p:nvSpPr>
        <p:spPr/>
        <p:txBody>
          <a:bodyPr/>
          <a:lstStyle/>
          <a:p>
            <a:pPr marL="0" indent="0">
              <a:buNone/>
            </a:pPr>
            <a:endParaRPr lang="en-US" dirty="0"/>
          </a:p>
          <a:p>
            <a:pPr marL="0" indent="0">
              <a:buNone/>
            </a:pPr>
            <a:endParaRPr lang="en-US" dirty="0"/>
          </a:p>
          <a:p>
            <a:pPr marL="0" indent="0" algn="ctr">
              <a:buNone/>
            </a:pPr>
            <a:r>
              <a:rPr lang="en-US" sz="4400" dirty="0">
                <a:solidFill>
                  <a:srgbClr val="002060"/>
                </a:solidFill>
                <a:effectLst>
                  <a:outerShdw blurRad="38100" dist="38100" dir="2700000" algn="tl">
                    <a:srgbClr val="000000">
                      <a:alpha val="43137"/>
                    </a:srgbClr>
                  </a:outerShdw>
                </a:effectLst>
                <a:latin typeface="Arial Black" panose="020B0A04020102020204" pitchFamily="34" charset="0"/>
              </a:rPr>
              <a:t>THANKS &amp; GOD BLESS YOU</a:t>
            </a:r>
          </a:p>
        </p:txBody>
      </p:sp>
      <p:pic>
        <p:nvPicPr>
          <p:cNvPr id="3076" name="Picture 4" descr="Beautiful Flowers | Ten most beautiful Flowers 2016 - YouTube">
            <a:extLst>
              <a:ext uri="{FF2B5EF4-FFF2-40B4-BE49-F238E27FC236}">
                <a16:creationId xmlns:a16="http://schemas.microsoft.com/office/drawing/2014/main" id="{5713DAE8-4FBC-4D3F-B1FC-2D97EC17DA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97" r="11861"/>
          <a:stretch/>
        </p:blipFill>
        <p:spPr bwMode="auto">
          <a:xfrm>
            <a:off x="9727095" y="4391717"/>
            <a:ext cx="1868558" cy="18478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7807345-45A5-4A76-9C3F-E1CA194AA0BF}"/>
              </a:ext>
            </a:extLst>
          </p:cNvPr>
          <p:cNvPicPr>
            <a:picLocks noChangeAspect="1"/>
          </p:cNvPicPr>
          <p:nvPr/>
        </p:nvPicPr>
        <p:blipFill>
          <a:blip r:embed="rId3"/>
          <a:stretch>
            <a:fillRect/>
          </a:stretch>
        </p:blipFill>
        <p:spPr>
          <a:xfrm rot="5400000">
            <a:off x="609598" y="614626"/>
            <a:ext cx="1795754" cy="1784017"/>
          </a:xfrm>
          <a:prstGeom prst="ellipse">
            <a:avLst/>
          </a:prstGeom>
          <a:ln>
            <a:noFill/>
          </a:ln>
          <a:effectLst>
            <a:softEdge rad="112500"/>
          </a:effectLst>
        </p:spPr>
      </p:pic>
    </p:spTree>
    <p:extLst>
      <p:ext uri="{BB962C8B-B14F-4D97-AF65-F5344CB8AC3E}">
        <p14:creationId xmlns:p14="http://schemas.microsoft.com/office/powerpoint/2010/main" val="255909290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_rels/theme4.xml.rels><?xml version="1.0" encoding="UTF-8" standalone="yes"?>
<Relationships xmlns="http://schemas.openxmlformats.org/package/2006/relationships"><Relationship Id="rId1" Type="http://schemas.openxmlformats.org/officeDocument/2006/relationships/image" Target="../media/image5.jpeg"/></Relationships>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_rels/theme6.xml.rels><?xml version="1.0" encoding="UTF-8" standalone="yes"?>
<Relationships xmlns="http://schemas.openxmlformats.org/package/2006/relationships"><Relationship Id="rId1" Type="http://schemas.openxmlformats.org/officeDocument/2006/relationships/image" Target="../media/image5.jpeg"/></Relationships>
</file>

<file path=ppt/theme/_rels/theme7.xml.rels><?xml version="1.0" encoding="UTF-8" standalone="yes"?>
<Relationships xmlns="http://schemas.openxmlformats.org/package/2006/relationships"><Relationship Id="rId1" Type="http://schemas.openxmlformats.org/officeDocument/2006/relationships/image" Target="../media/image5.jpeg"/></Relationships>
</file>

<file path=ppt/theme/_rels/theme8.xml.rels><?xml version="1.0" encoding="UTF-8" standalone="yes"?>
<Relationships xmlns="http://schemas.openxmlformats.org/package/2006/relationships"><Relationship Id="rId1" Type="http://schemas.openxmlformats.org/officeDocument/2006/relationships/image" Target="../media/image6.jpeg"/></Relationships>
</file>

<file path=ppt/theme/_rels/them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4.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5.xml><?xml version="1.0" encoding="utf-8"?>
<a:theme xmlns:a="http://schemas.openxmlformats.org/drawingml/2006/main" name="2_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6.xml><?xml version="1.0" encoding="utf-8"?>
<a:theme xmlns:a="http://schemas.openxmlformats.org/drawingml/2006/main" name="3_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7.xml><?xml version="1.0" encoding="utf-8"?>
<a:theme xmlns:a="http://schemas.openxmlformats.org/drawingml/2006/main" name="1_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8.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9.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otalTime>507</TotalTime>
  <Words>1426</Words>
  <Application>Microsoft Office PowerPoint</Application>
  <PresentationFormat>Widescreen</PresentationFormat>
  <Paragraphs>96</Paragraphs>
  <Slides>22</Slides>
  <Notes>0</Notes>
  <HiddenSlides>0</HiddenSlides>
  <MMClips>0</MMClips>
  <ScaleCrop>false</ScaleCrop>
  <HeadingPairs>
    <vt:vector size="6" baseType="variant">
      <vt:variant>
        <vt:lpstr>Fonts Used</vt:lpstr>
      </vt:variant>
      <vt:variant>
        <vt:i4>19</vt:i4>
      </vt:variant>
      <vt:variant>
        <vt:lpstr>Theme</vt:lpstr>
      </vt:variant>
      <vt:variant>
        <vt:i4>9</vt:i4>
      </vt:variant>
      <vt:variant>
        <vt:lpstr>Slide Titles</vt:lpstr>
      </vt:variant>
      <vt:variant>
        <vt:i4>22</vt:i4>
      </vt:variant>
    </vt:vector>
  </HeadingPairs>
  <TitlesOfParts>
    <vt:vector size="50" baseType="lpstr">
      <vt:lpstr>Amasis MT Pro Black</vt:lpstr>
      <vt:lpstr>Amasis MT Pro Light</vt:lpstr>
      <vt:lpstr>Arial</vt:lpstr>
      <vt:lpstr>Arial Black</vt:lpstr>
      <vt:lpstr>Berlin Sans FB</vt:lpstr>
      <vt:lpstr>Calibri</vt:lpstr>
      <vt:lpstr>Calibri Light</vt:lpstr>
      <vt:lpstr>Century Gothic</vt:lpstr>
      <vt:lpstr>Corbel</vt:lpstr>
      <vt:lpstr>Garamond</vt:lpstr>
      <vt:lpstr>Gill Sans Nova</vt:lpstr>
      <vt:lpstr>MS Shell Dlg 2</vt:lpstr>
      <vt:lpstr>Rockwell</vt:lpstr>
      <vt:lpstr>Rockwell Condensed</vt:lpstr>
      <vt:lpstr>Rockwell Extra Bold</vt:lpstr>
      <vt:lpstr>Symbol</vt:lpstr>
      <vt:lpstr>Tahoma</vt:lpstr>
      <vt:lpstr>Wingdings</vt:lpstr>
      <vt:lpstr>Wingdings 3</vt:lpstr>
      <vt:lpstr>Office Theme</vt:lpstr>
      <vt:lpstr>Madison</vt:lpstr>
      <vt:lpstr>Banded</vt:lpstr>
      <vt:lpstr>Ion Boardroom</vt:lpstr>
      <vt:lpstr>2_Ion Boardroom</vt:lpstr>
      <vt:lpstr>3_Ion Boardroom</vt:lpstr>
      <vt:lpstr>1_Ion Boardroom</vt:lpstr>
      <vt:lpstr>Wood Type</vt:lpstr>
      <vt:lpstr>Organic</vt:lpstr>
      <vt:lpstr>AN INITIATIVE OF  THE CHURCH OF PENTECOST YOUTH MINISTRY</vt:lpstr>
      <vt:lpstr>ACKNOWLEDGEMENT</vt:lpstr>
      <vt:lpstr>PowerPoint Presentation</vt:lpstr>
      <vt:lpstr>ABOUT THE AUTHORS: Lessons</vt:lpstr>
      <vt:lpstr>OUR APPROACH OF PRESENTATION</vt:lpstr>
      <vt:lpstr>CHAPTERS OF THE BOOK</vt:lpstr>
      <vt:lpstr>Introduction</vt:lpstr>
      <vt:lpstr>Chapter 1: Putting on the New Self</vt:lpstr>
      <vt:lpstr>Chapter 1: Putting on the New Self Contd.</vt:lpstr>
      <vt:lpstr>Chapter 2: A Pastoral Personality</vt:lpstr>
      <vt:lpstr>Chapter 3: The Opposite of Technology</vt:lpstr>
      <vt:lpstr>Chapter 4  Jesus’s Own Family</vt:lpstr>
      <vt:lpstr>Chapter 4: Jesus’s Own Family Contd.</vt:lpstr>
      <vt:lpstr>Chapter 5: UNDISTRACTED FRIENDSHIP</vt:lpstr>
      <vt:lpstr>Chapter 6:THE INTERNET IS (KIND OF) A PLACE </vt:lpstr>
      <vt:lpstr>Chapter 7: VIRTUAL VIRTUE </vt:lpstr>
      <vt:lpstr>Chapter 8: DARING TO SPEAK FOR GOD </vt:lpstr>
      <vt:lpstr>Conclusion: UNMEDIATED GOD </vt:lpstr>
      <vt:lpstr>Lessons for Our Context</vt:lpstr>
      <vt:lpstr>Lessons for Our Context</vt:lpstr>
      <vt:lpstr>Lessons for Our Context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PS. GORDON ANSAH</dc:creator>
  <cp:lastModifiedBy>Gordon Ansah</cp:lastModifiedBy>
  <cp:revision>4</cp:revision>
  <dcterms:created xsi:type="dcterms:W3CDTF">2022-02-21T01:26:37Z</dcterms:created>
  <dcterms:modified xsi:type="dcterms:W3CDTF">2022-02-27T15:32:08Z</dcterms:modified>
</cp:coreProperties>
</file>